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3"/>
  </p:sldMasterIdLst>
  <p:notesMasterIdLst>
    <p:notesMasterId r:id="rId5"/>
  </p:notesMasterIdLst>
  <p:sldIdLst>
    <p:sldId id="288" r:id="rId4"/>
    <p:sldId id="261" r:id="rId6"/>
    <p:sldId id="287" r:id="rId7"/>
    <p:sldId id="319" r:id="rId8"/>
    <p:sldId id="314" r:id="rId9"/>
    <p:sldId id="289" r:id="rId10"/>
    <p:sldId id="316" r:id="rId11"/>
    <p:sldId id="290" r:id="rId12"/>
    <p:sldId id="337" r:id="rId13"/>
    <p:sldId id="291" r:id="rId14"/>
    <p:sldId id="293" r:id="rId15"/>
    <p:sldId id="321" r:id="rId16"/>
    <p:sldId id="322" r:id="rId17"/>
    <p:sldId id="323" r:id="rId18"/>
    <p:sldId id="325" r:id="rId19"/>
    <p:sldId id="324" r:id="rId20"/>
    <p:sldId id="326" r:id="rId21"/>
    <p:sldId id="350" r:id="rId22"/>
    <p:sldId id="312" r:id="rId23"/>
    <p:sldId id="328" r:id="rId24"/>
    <p:sldId id="292" r:id="rId25"/>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US"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ADE"/>
    <a:srgbClr val="5D999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31" autoAdjust="0"/>
    <p:restoredTop sz="96314" autoAdjust="0"/>
  </p:normalViewPr>
  <p:slideViewPr>
    <p:cSldViewPr snapToGrid="0">
      <p:cViewPr>
        <p:scale>
          <a:sx n="75" d="100"/>
          <a:sy n="75" d="100"/>
        </p:scale>
        <p:origin x="-1836" y="-846"/>
      </p:cViewPr>
      <p:guideLst>
        <p:guide orient="horz" pos="2098"/>
        <p:guide pos="38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0" Type="http://schemas.openxmlformats.org/officeDocument/2006/relationships/tags" Target="tags/tag4.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阿里巴巴普惠体 M" panose="00020600040101010101" pitchFamily="18" charset="-122"/>
                <a:ea typeface="阿里巴巴普惠体 M" panose="00020600040101010101" pitchFamily="18"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阿里巴巴普惠体 M" panose="00020600040101010101" pitchFamily="18" charset="-122"/>
                <a:ea typeface="阿里巴巴普惠体 M" panose="00020600040101010101" pitchFamily="18" charset="-122"/>
              </a:defRPr>
            </a:lvl1pPr>
          </a:lstStyle>
          <a:p>
            <a:fld id="{18387E6D-879A-4C3F-B90B-CB5B7D8C9D92}"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阿里巴巴普惠体 M" panose="00020600040101010101" pitchFamily="18" charset="-122"/>
                <a:ea typeface="阿里巴巴普惠体 M" panose="00020600040101010101" pitchFamily="18"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阿里巴巴普惠体 M" panose="00020600040101010101" pitchFamily="18" charset="-122"/>
                <a:ea typeface="阿里巴巴普惠体 M" panose="00020600040101010101" pitchFamily="18" charset="-122"/>
              </a:defRPr>
            </a:lvl1pPr>
          </a:lstStyle>
          <a:p>
            <a:fld id="{4DD70E93-9BC9-4DA2-8CAC-F4FC08D1C8CE}"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阿里巴巴普惠体 M" panose="00020600040101010101" pitchFamily="18" charset="-122"/>
        <a:ea typeface="阿里巴巴普惠体 M" panose="00020600040101010101" pitchFamily="18" charset="-122"/>
        <a:cs typeface="+mn-cs"/>
      </a:defRPr>
    </a:lvl1pPr>
    <a:lvl2pPr marL="457200" algn="l" defTabSz="914400" rtl="0" eaLnBrk="1" latinLnBrk="0" hangingPunct="1">
      <a:defRPr sz="1200" kern="1200">
        <a:solidFill>
          <a:schemeClr val="tx1"/>
        </a:solidFill>
        <a:latin typeface="阿里巴巴普惠体 M" panose="00020600040101010101" pitchFamily="18" charset="-122"/>
        <a:ea typeface="阿里巴巴普惠体 M" panose="00020600040101010101" pitchFamily="18" charset="-122"/>
        <a:cs typeface="+mn-cs"/>
      </a:defRPr>
    </a:lvl2pPr>
    <a:lvl3pPr marL="914400" algn="l" defTabSz="914400" rtl="0" eaLnBrk="1" latinLnBrk="0" hangingPunct="1">
      <a:defRPr sz="1200" kern="1200">
        <a:solidFill>
          <a:schemeClr val="tx1"/>
        </a:solidFill>
        <a:latin typeface="阿里巴巴普惠体 M" panose="00020600040101010101" pitchFamily="18" charset="-122"/>
        <a:ea typeface="阿里巴巴普惠体 M" panose="00020600040101010101" pitchFamily="18" charset="-122"/>
        <a:cs typeface="+mn-cs"/>
      </a:defRPr>
    </a:lvl3pPr>
    <a:lvl4pPr marL="1371600" algn="l" defTabSz="914400" rtl="0" eaLnBrk="1" latinLnBrk="0" hangingPunct="1">
      <a:defRPr sz="1200" kern="1200">
        <a:solidFill>
          <a:schemeClr val="tx1"/>
        </a:solidFill>
        <a:latin typeface="阿里巴巴普惠体 M" panose="00020600040101010101" pitchFamily="18" charset="-122"/>
        <a:ea typeface="阿里巴巴普惠体 M" panose="00020600040101010101" pitchFamily="18" charset="-122"/>
        <a:cs typeface="+mn-cs"/>
      </a:defRPr>
    </a:lvl4pPr>
    <a:lvl5pPr marL="1828800" algn="l" defTabSz="914400" rtl="0" eaLnBrk="1" latinLnBrk="0" hangingPunct="1">
      <a:defRPr sz="1200" kern="1200">
        <a:solidFill>
          <a:schemeClr val="tx1"/>
        </a:solidFill>
        <a:latin typeface="阿里巴巴普惠体 M" panose="00020600040101010101" pitchFamily="18" charset="-122"/>
        <a:ea typeface="阿里巴巴普惠体 M" panose="00020600040101010101" pitchFamily="18"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ED8803-3430-4CC7-981F-A25077687EF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ED8803-3430-4CC7-981F-A25077687EF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4ED8803-3430-4CC7-981F-A25077687EF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44135CD-E861-41A7-81F0-F3B524A2884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仅标题">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_自定义版式">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985519" y="1518470"/>
            <a:ext cx="3461834" cy="2221681"/>
          </a:xfrm>
          <a:custGeom>
            <a:avLst/>
            <a:gdLst>
              <a:gd name="connsiteX0" fmla="*/ 0 w 3461834"/>
              <a:gd name="connsiteY0" fmla="*/ 0 h 2221681"/>
              <a:gd name="connsiteX1" fmla="*/ 3461834 w 3461834"/>
              <a:gd name="connsiteY1" fmla="*/ 0 h 2221681"/>
              <a:gd name="connsiteX2" fmla="*/ 3461834 w 3461834"/>
              <a:gd name="connsiteY2" fmla="*/ 2221681 h 2221681"/>
              <a:gd name="connsiteX3" fmla="*/ 0 w 3461834"/>
              <a:gd name="connsiteY3" fmla="*/ 2221681 h 2221681"/>
            </a:gdLst>
            <a:ahLst/>
            <a:cxnLst>
              <a:cxn ang="0">
                <a:pos x="connsiteX0" y="connsiteY0"/>
              </a:cxn>
              <a:cxn ang="0">
                <a:pos x="connsiteX1" y="connsiteY1"/>
              </a:cxn>
              <a:cxn ang="0">
                <a:pos x="connsiteX2" y="connsiteY2"/>
              </a:cxn>
              <a:cxn ang="0">
                <a:pos x="connsiteX3" y="connsiteY3"/>
              </a:cxn>
            </a:cxnLst>
            <a:rect l="l" t="t" r="r" b="b"/>
            <a:pathLst>
              <a:path w="3461834" h="2221681">
                <a:moveTo>
                  <a:pt x="0" y="0"/>
                </a:moveTo>
                <a:lnTo>
                  <a:pt x="3461834" y="0"/>
                </a:lnTo>
                <a:lnTo>
                  <a:pt x="3461834" y="2221681"/>
                </a:lnTo>
                <a:lnTo>
                  <a:pt x="0" y="2221681"/>
                </a:lnTo>
                <a:close/>
              </a:path>
            </a:pathLst>
          </a:custGeom>
        </p:spPr>
        <p:txBody>
          <a:bodyPr wrap="square">
            <a:noAutofit/>
          </a:bodyPr>
          <a:lstStyle/>
          <a:p>
            <a:endParaRPr lang="zh-CN" altLang="en-US"/>
          </a:p>
        </p:txBody>
      </p:sp>
      <p:sp>
        <p:nvSpPr>
          <p:cNvPr id="8" name="图片占位符 7"/>
          <p:cNvSpPr>
            <a:spLocks noGrp="1"/>
          </p:cNvSpPr>
          <p:nvPr>
            <p:ph type="pic" sz="quarter" idx="11"/>
          </p:nvPr>
        </p:nvSpPr>
        <p:spPr>
          <a:xfrm>
            <a:off x="985519" y="3822700"/>
            <a:ext cx="3461832" cy="2211614"/>
          </a:xfrm>
          <a:custGeom>
            <a:avLst/>
            <a:gdLst>
              <a:gd name="connsiteX0" fmla="*/ 0 w 3461832"/>
              <a:gd name="connsiteY0" fmla="*/ 0 h 2211614"/>
              <a:gd name="connsiteX1" fmla="*/ 3461832 w 3461832"/>
              <a:gd name="connsiteY1" fmla="*/ 0 h 2211614"/>
              <a:gd name="connsiteX2" fmla="*/ 3461832 w 3461832"/>
              <a:gd name="connsiteY2" fmla="*/ 2211614 h 2211614"/>
              <a:gd name="connsiteX3" fmla="*/ 0 w 3461832"/>
              <a:gd name="connsiteY3" fmla="*/ 2211614 h 2211614"/>
            </a:gdLst>
            <a:ahLst/>
            <a:cxnLst>
              <a:cxn ang="0">
                <a:pos x="connsiteX0" y="connsiteY0"/>
              </a:cxn>
              <a:cxn ang="0">
                <a:pos x="connsiteX1" y="connsiteY1"/>
              </a:cxn>
              <a:cxn ang="0">
                <a:pos x="connsiteX2" y="connsiteY2"/>
              </a:cxn>
              <a:cxn ang="0">
                <a:pos x="connsiteX3" y="connsiteY3"/>
              </a:cxn>
            </a:cxnLst>
            <a:rect l="l" t="t" r="r" b="b"/>
            <a:pathLst>
              <a:path w="3461832" h="2211614">
                <a:moveTo>
                  <a:pt x="0" y="0"/>
                </a:moveTo>
                <a:lnTo>
                  <a:pt x="3461832" y="0"/>
                </a:lnTo>
                <a:lnTo>
                  <a:pt x="3461832" y="2211614"/>
                </a:lnTo>
                <a:lnTo>
                  <a:pt x="0" y="2211614"/>
                </a:lnTo>
                <a:close/>
              </a:path>
            </a:pathLst>
          </a:custGeom>
        </p:spPr>
        <p:txBody>
          <a:bodyPr wrap="square">
            <a:noAutofit/>
          </a:bodyPr>
          <a:lstStyle/>
          <a:p>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1" y="2130560"/>
            <a:ext cx="10363200" cy="1470117"/>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445"/>
            <a:ext cx="8534401" cy="1752711"/>
          </a:xfrm>
        </p:spPr>
        <p:txBody>
          <a:bodyPr/>
          <a:lstStyle>
            <a:lvl1pPr marL="0" indent="0" algn="ctr">
              <a:buNone/>
              <a:defRPr>
                <a:solidFill>
                  <a:schemeClr val="tx1">
                    <a:tint val="75000"/>
                  </a:schemeClr>
                </a:solidFill>
              </a:defRPr>
            </a:lvl1pPr>
            <a:lvl2pPr marL="543560" indent="0" algn="ctr">
              <a:buNone/>
              <a:defRPr>
                <a:solidFill>
                  <a:schemeClr val="tx1">
                    <a:tint val="75000"/>
                  </a:schemeClr>
                </a:solidFill>
              </a:defRPr>
            </a:lvl2pPr>
            <a:lvl3pPr marL="1086485" indent="0" algn="ctr">
              <a:buNone/>
              <a:defRPr>
                <a:solidFill>
                  <a:schemeClr val="tx1">
                    <a:tint val="75000"/>
                  </a:schemeClr>
                </a:solidFill>
              </a:defRPr>
            </a:lvl3pPr>
            <a:lvl4pPr marL="1630045" indent="0" algn="ctr">
              <a:buNone/>
              <a:defRPr>
                <a:solidFill>
                  <a:schemeClr val="tx1">
                    <a:tint val="75000"/>
                  </a:schemeClr>
                </a:solidFill>
              </a:defRPr>
            </a:lvl4pPr>
            <a:lvl5pPr marL="2173605" indent="0" algn="ctr">
              <a:buNone/>
              <a:defRPr>
                <a:solidFill>
                  <a:schemeClr val="tx1">
                    <a:tint val="75000"/>
                  </a:schemeClr>
                </a:solidFill>
              </a:defRPr>
            </a:lvl5pPr>
            <a:lvl6pPr marL="2717165" indent="0" algn="ctr">
              <a:buNone/>
              <a:defRPr>
                <a:solidFill>
                  <a:schemeClr val="tx1">
                    <a:tint val="75000"/>
                  </a:schemeClr>
                </a:solidFill>
              </a:defRPr>
            </a:lvl6pPr>
            <a:lvl7pPr marL="3260090" indent="0" algn="ctr">
              <a:buNone/>
              <a:defRPr>
                <a:solidFill>
                  <a:schemeClr val="tx1">
                    <a:tint val="75000"/>
                  </a:schemeClr>
                </a:solidFill>
              </a:defRPr>
            </a:lvl7pPr>
            <a:lvl8pPr marL="3803650" indent="0" algn="ctr">
              <a:buNone/>
              <a:defRPr>
                <a:solidFill>
                  <a:schemeClr val="tx1">
                    <a:tint val="75000"/>
                  </a:schemeClr>
                </a:solidFill>
              </a:defRPr>
            </a:lvl8pPr>
            <a:lvl9pPr marL="434721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CFF0EAC-093A-487A-84BB-5268A719D534}" type="slidenum">
              <a:rPr lang="zh-CN" altLang="en-US" smtClean="0"/>
            </a:fld>
            <a:endParaRPr lang="zh-CN" altLang="en-US"/>
          </a:p>
        </p:txBody>
      </p:sp>
      <p:sp>
        <p:nvSpPr>
          <p:cNvPr id="11" name="TextBox 10"/>
          <p:cNvSpPr txBox="1"/>
          <p:nvPr userDrawn="1"/>
        </p:nvSpPr>
        <p:spPr>
          <a:xfrm>
            <a:off x="1628304" y="6732724"/>
            <a:ext cx="1224136"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下载</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http://www.1ppt.com/xiazai/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C0C128AD-E0BD-45AD-BE26-E627024D0FC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CFF0EAC-093A-487A-84BB-5268A719D53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阿里巴巴普惠体 M" panose="00020600040101010101" pitchFamily="18" charset="-122"/>
                <a:ea typeface="阿里巴巴普惠体 M" panose="00020600040101010101" pitchFamily="18" charset="-122"/>
              </a:defRPr>
            </a:lvl1pPr>
          </a:lstStyle>
          <a:p>
            <a:fld id="{C0C128AD-E0BD-45AD-BE26-E627024D0FC7}"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阿里巴巴普惠体 M" panose="00020600040101010101" pitchFamily="18" charset="-122"/>
                <a:ea typeface="阿里巴巴普惠体 M" panose="00020600040101010101" pitchFamily="18"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阿里巴巴普惠体 M" panose="00020600040101010101" pitchFamily="18" charset="-122"/>
                <a:ea typeface="阿里巴巴普惠体 M" panose="00020600040101010101" pitchFamily="18" charset="-122"/>
              </a:defRPr>
            </a:lvl1pPr>
          </a:lstStyle>
          <a:p>
            <a:fld id="{DCFF0EAC-093A-487A-84BB-5268A719D534}"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阿里巴巴普惠体 L" panose="00020600040101010101" pitchFamily="18" charset="-122"/>
          <a:ea typeface="阿里巴巴普惠体 L" panose="00020600040101010101" pitchFamily="18"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阿里巴巴普惠体 M" panose="00020600040101010101" pitchFamily="18" charset="-122"/>
          <a:ea typeface="阿里巴巴普惠体 M" panose="00020600040101010101" pitchFamily="18"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阿里巴巴普惠体 M" panose="00020600040101010101" pitchFamily="18" charset="-122"/>
          <a:ea typeface="阿里巴巴普惠体 M" panose="00020600040101010101" pitchFamily="18"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阿里巴巴普惠体 M" panose="00020600040101010101" pitchFamily="18" charset="-122"/>
          <a:ea typeface="阿里巴巴普惠体 M" panose="00020600040101010101" pitchFamily="18"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M" panose="00020600040101010101" pitchFamily="18" charset="-122"/>
          <a:ea typeface="阿里巴巴普惠体 M" panose="00020600040101010101" pitchFamily="18"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阿里巴巴普惠体 M" panose="00020600040101010101" pitchFamily="18" charset="-122"/>
          <a:ea typeface="阿里巴巴普惠体 M" panose="00020600040101010101" pitchFamily="18"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4.xml"/><Relationship Id="rId1" Type="http://schemas.openxmlformats.org/officeDocument/2006/relationships/tags" Target="../tags/tag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任意多边形 28"/>
          <p:cNvSpPr/>
          <p:nvPr/>
        </p:nvSpPr>
        <p:spPr>
          <a:xfrm rot="2700000">
            <a:off x="9330371" y="916648"/>
            <a:ext cx="1420687" cy="1427783"/>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3117460" y="-89875"/>
            <a:ext cx="7004023" cy="7037748"/>
          </a:xfrm>
          <a:custGeom>
            <a:avLst/>
            <a:gdLst>
              <a:gd name="connsiteX0" fmla="*/ 0 w 7004023"/>
              <a:gd name="connsiteY0" fmla="*/ 2171546 h 7037748"/>
              <a:gd name="connsiteX1" fmla="*/ 1740201 w 7004023"/>
              <a:gd name="connsiteY1" fmla="*/ 431345 h 7037748"/>
              <a:gd name="connsiteX2" fmla="*/ 1740202 w 7004023"/>
              <a:gd name="connsiteY2" fmla="*/ 431345 h 7037748"/>
              <a:gd name="connsiteX3" fmla="*/ 2171547 w 7004023"/>
              <a:gd name="connsiteY3" fmla="*/ 0 h 7037748"/>
              <a:gd name="connsiteX4" fmla="*/ 6358431 w 7004023"/>
              <a:gd name="connsiteY4" fmla="*/ 0 h 7037748"/>
              <a:gd name="connsiteX5" fmla="*/ 7004023 w 7004023"/>
              <a:gd name="connsiteY5" fmla="*/ 645592 h 7037748"/>
              <a:gd name="connsiteX6" fmla="*/ 7004022 w 7004023"/>
              <a:gd name="connsiteY6" fmla="*/ 4866202 h 7037748"/>
              <a:gd name="connsiteX7" fmla="*/ 5263822 w 7004023"/>
              <a:gd name="connsiteY7" fmla="*/ 6606403 h 7037748"/>
              <a:gd name="connsiteX8" fmla="*/ 5263822 w 7004023"/>
              <a:gd name="connsiteY8" fmla="*/ 6606401 h 7037748"/>
              <a:gd name="connsiteX9" fmla="*/ 4832475 w 7004023"/>
              <a:gd name="connsiteY9" fmla="*/ 7037748 h 7037748"/>
              <a:gd name="connsiteX10" fmla="*/ 4832474 w 7004023"/>
              <a:gd name="connsiteY10" fmla="*/ 2171546 h 70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4023" h="7037748">
                <a:moveTo>
                  <a:pt x="0" y="2171546"/>
                </a:moveTo>
                <a:lnTo>
                  <a:pt x="1740201" y="431345"/>
                </a:lnTo>
                <a:lnTo>
                  <a:pt x="1740202" y="431345"/>
                </a:lnTo>
                <a:lnTo>
                  <a:pt x="2171547" y="0"/>
                </a:lnTo>
                <a:lnTo>
                  <a:pt x="6358431" y="0"/>
                </a:lnTo>
                <a:cubicBezTo>
                  <a:pt x="6714981" y="0"/>
                  <a:pt x="7004023" y="289042"/>
                  <a:pt x="7004023" y="645592"/>
                </a:cubicBezTo>
                <a:lnTo>
                  <a:pt x="7004022" y="4866202"/>
                </a:lnTo>
                <a:lnTo>
                  <a:pt x="5263822" y="6606403"/>
                </a:lnTo>
                <a:lnTo>
                  <a:pt x="5263822" y="6606401"/>
                </a:lnTo>
                <a:lnTo>
                  <a:pt x="4832475" y="7037748"/>
                </a:lnTo>
                <a:lnTo>
                  <a:pt x="4832474" y="2171546"/>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2" name="任意多边形 21"/>
          <p:cNvSpPr/>
          <p:nvPr/>
        </p:nvSpPr>
        <p:spPr>
          <a:xfrm rot="2700000">
            <a:off x="6098536" y="2488658"/>
            <a:ext cx="4353560" cy="4231886"/>
          </a:xfrm>
          <a:custGeom>
            <a:avLst/>
            <a:gdLst>
              <a:gd name="connsiteX0" fmla="*/ 0 w 4353560"/>
              <a:gd name="connsiteY0" fmla="*/ 1105934 h 4231886"/>
              <a:gd name="connsiteX1" fmla="*/ 1105935 w 4353560"/>
              <a:gd name="connsiteY1" fmla="*/ 0 h 4231886"/>
              <a:gd name="connsiteX2" fmla="*/ 3943273 w 4353560"/>
              <a:gd name="connsiteY2" fmla="*/ 0 h 4231886"/>
              <a:gd name="connsiteX3" fmla="*/ 4353560 w 4353560"/>
              <a:gd name="connsiteY3" fmla="*/ 410287 h 4231886"/>
              <a:gd name="connsiteX4" fmla="*/ 4353560 w 4353560"/>
              <a:gd name="connsiteY4" fmla="*/ 3125951 h 4231886"/>
              <a:gd name="connsiteX5" fmla="*/ 3247625 w 4353560"/>
              <a:gd name="connsiteY5" fmla="*/ 4231886 h 4231886"/>
              <a:gd name="connsiteX6" fmla="*/ 3247625 w 4353560"/>
              <a:gd name="connsiteY6" fmla="*/ 1105934 h 423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53560" h="4231886">
                <a:moveTo>
                  <a:pt x="0" y="1105934"/>
                </a:moveTo>
                <a:lnTo>
                  <a:pt x="1105935" y="0"/>
                </a:lnTo>
                <a:lnTo>
                  <a:pt x="3943273" y="0"/>
                </a:lnTo>
                <a:cubicBezTo>
                  <a:pt x="4169868" y="0"/>
                  <a:pt x="4353560" y="183692"/>
                  <a:pt x="4353560" y="410287"/>
                </a:cubicBezTo>
                <a:lnTo>
                  <a:pt x="4353560" y="3125951"/>
                </a:lnTo>
                <a:lnTo>
                  <a:pt x="3247625" y="4231886"/>
                </a:lnTo>
                <a:lnTo>
                  <a:pt x="3247625" y="1105934"/>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5271643" y="433691"/>
            <a:ext cx="4706557" cy="47300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文本框 22"/>
          <p:cNvSpPr txBox="1"/>
          <p:nvPr/>
        </p:nvSpPr>
        <p:spPr>
          <a:xfrm>
            <a:off x="909320" y="2145665"/>
            <a:ext cx="3993515" cy="521970"/>
          </a:xfrm>
          <a:prstGeom prst="rect">
            <a:avLst/>
          </a:prstGeom>
          <a:noFill/>
        </p:spPr>
        <p:txBody>
          <a:bodyPr wrap="square" rtlCol="0">
            <a:spAutoFit/>
            <a:scene3d>
              <a:camera prst="orthographicFront"/>
              <a:lightRig rig="threePt" dir="t"/>
            </a:scene3d>
            <a:sp3d contourW="12700"/>
          </a:bodyPr>
          <a:lstStyle/>
          <a:p>
            <a:r>
              <a:rPr lang="en-US" altLang="zh-CN" sz="2800" b="1" dirty="0">
                <a:solidFill>
                  <a:srgbClr val="5D999F"/>
                </a:solidFill>
                <a:cs typeface="+mn-ea"/>
                <a:sym typeface="+mn-lt"/>
              </a:rPr>
              <a:t>THE </a:t>
            </a:r>
            <a:r>
              <a:rPr lang="en-US" altLang="zh-CN" sz="2800" b="1" dirty="0">
                <a:solidFill>
                  <a:srgbClr val="5D999F"/>
                </a:solidFill>
                <a:cs typeface="+mn-ea"/>
                <a:sym typeface="+mn-lt"/>
              </a:rPr>
              <a:t>PROJECT</a:t>
            </a:r>
            <a:endParaRPr lang="en-US" altLang="zh-CN" sz="2800" b="1" dirty="0">
              <a:solidFill>
                <a:srgbClr val="5D999F"/>
              </a:solidFill>
              <a:cs typeface="+mn-ea"/>
              <a:sym typeface="+mn-lt"/>
            </a:endParaRPr>
          </a:p>
        </p:txBody>
      </p:sp>
      <p:sp>
        <p:nvSpPr>
          <p:cNvPr id="24" name="文本框 23"/>
          <p:cNvSpPr txBox="1"/>
          <p:nvPr/>
        </p:nvSpPr>
        <p:spPr>
          <a:xfrm>
            <a:off x="909320" y="2569210"/>
            <a:ext cx="7025640" cy="1322070"/>
          </a:xfrm>
          <a:prstGeom prst="rect">
            <a:avLst/>
          </a:prstGeom>
          <a:noFill/>
        </p:spPr>
        <p:txBody>
          <a:bodyPr wrap="square" rtlCol="0">
            <a:spAutoFit/>
            <a:scene3d>
              <a:camera prst="orthographicFront"/>
              <a:lightRig rig="threePt" dir="t"/>
            </a:scene3d>
            <a:sp3d contourW="12700"/>
          </a:bodyPr>
          <a:lstStyle/>
          <a:p>
            <a:r>
              <a:rPr lang="zh-CN" altLang="en-US" sz="4000" b="1" dirty="0" smtClean="0">
                <a:solidFill>
                  <a:schemeClr val="tx1">
                    <a:lumMod val="75000"/>
                    <a:lumOff val="25000"/>
                  </a:schemeClr>
                </a:solidFill>
                <a:cs typeface="+mn-ea"/>
                <a:sym typeface="+mn-lt"/>
              </a:rPr>
              <a:t>基于自动化管理流程的酒店管理系统</a:t>
            </a:r>
            <a:endParaRPr lang="zh-CN" altLang="en-US" sz="4000" b="1" dirty="0" smtClean="0">
              <a:solidFill>
                <a:schemeClr val="tx1">
                  <a:lumMod val="75000"/>
                  <a:lumOff val="25000"/>
                </a:schemeClr>
              </a:solidFill>
              <a:cs typeface="+mn-ea"/>
              <a:sym typeface="+mn-lt"/>
            </a:endParaRPr>
          </a:p>
        </p:txBody>
      </p:sp>
      <p:sp>
        <p:nvSpPr>
          <p:cNvPr id="25" name="文本框 24"/>
          <p:cNvSpPr txBox="1"/>
          <p:nvPr/>
        </p:nvSpPr>
        <p:spPr>
          <a:xfrm>
            <a:off x="909106" y="3818437"/>
            <a:ext cx="6063194" cy="260350"/>
          </a:xfrm>
          <a:prstGeom prst="rect">
            <a:avLst/>
          </a:prstGeom>
          <a:noFill/>
        </p:spPr>
        <p:txBody>
          <a:bodyPr wrap="square" rtlCol="0">
            <a:spAutoFit/>
            <a:scene3d>
              <a:camera prst="orthographicFront"/>
              <a:lightRig rig="threePt" dir="t"/>
            </a:scene3d>
            <a:sp3d contourW="12700"/>
          </a:bodyPr>
          <a:lstStyle/>
          <a:p>
            <a:r>
              <a:rPr lang="en-US" altLang="zh-CN" sz="1100" dirty="0">
                <a:solidFill>
                  <a:schemeClr val="bg1">
                    <a:lumMod val="65000"/>
                  </a:schemeClr>
                </a:solidFill>
                <a:cs typeface="+mn-ea"/>
                <a:sym typeface="+mn-lt"/>
              </a:rPr>
              <a:t>The Hotel System of  Automation</a:t>
            </a:r>
            <a:endParaRPr lang="en-US" altLang="zh-CN" sz="1100" dirty="0">
              <a:solidFill>
                <a:schemeClr val="bg1">
                  <a:lumMod val="65000"/>
                </a:schemeClr>
              </a:solidFill>
              <a:cs typeface="+mn-ea"/>
              <a:sym typeface="+mn-lt"/>
            </a:endParaRPr>
          </a:p>
        </p:txBody>
      </p:sp>
      <p:grpSp>
        <p:nvGrpSpPr>
          <p:cNvPr id="26" name="组合 25"/>
          <p:cNvGrpSpPr/>
          <p:nvPr/>
        </p:nvGrpSpPr>
        <p:grpSpPr>
          <a:xfrm>
            <a:off x="990534" y="4242080"/>
            <a:ext cx="2767734" cy="316802"/>
            <a:chOff x="1244534" y="3522134"/>
            <a:chExt cx="2767734" cy="316802"/>
          </a:xfrm>
          <a:solidFill>
            <a:srgbClr val="5D999F"/>
          </a:solidFill>
        </p:grpSpPr>
        <p:sp>
          <p:nvSpPr>
            <p:cNvPr id="27" name="矩形 26"/>
            <p:cNvSpPr/>
            <p:nvPr/>
          </p:nvSpPr>
          <p:spPr>
            <a:xfrm>
              <a:off x="1244534" y="3522134"/>
              <a:ext cx="2767734" cy="3168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8" name="文本框 27"/>
            <p:cNvSpPr txBox="1"/>
            <p:nvPr/>
          </p:nvSpPr>
          <p:spPr>
            <a:xfrm>
              <a:off x="1309077" y="3526647"/>
              <a:ext cx="2365178" cy="306705"/>
            </a:xfrm>
            <a:prstGeom prst="rect">
              <a:avLst/>
            </a:prstGeom>
            <a:noFill/>
          </p:spPr>
          <p:txBody>
            <a:bodyPr wrap="square" rtlCol="0">
              <a:spAutoFit/>
              <a:scene3d>
                <a:camera prst="orthographicFront"/>
                <a:lightRig rig="threePt" dir="t"/>
              </a:scene3d>
              <a:sp3d contourW="12700"/>
            </a:bodyPr>
            <a:lstStyle/>
            <a:p>
              <a:pPr algn="ctr"/>
              <a:r>
                <a:rPr lang="zh-CN" altLang="en-US" sz="1400" dirty="0">
                  <a:solidFill>
                    <a:schemeClr val="bg1"/>
                  </a:solidFill>
                  <a:cs typeface="+mn-ea"/>
                  <a:sym typeface="+mn-lt"/>
                </a:rPr>
                <a:t>汇报人</a:t>
              </a:r>
              <a:r>
                <a:rPr lang="zh-CN" altLang="en-US" sz="1400" dirty="0" smtClean="0">
                  <a:solidFill>
                    <a:schemeClr val="bg1"/>
                  </a:solidFill>
                  <a:cs typeface="+mn-ea"/>
                  <a:sym typeface="+mn-lt"/>
                </a:rPr>
                <a:t>：赵雅雯、</a:t>
              </a:r>
              <a:r>
                <a:rPr lang="zh-CN" altLang="en-US" sz="1400" dirty="0" smtClean="0">
                  <a:solidFill>
                    <a:schemeClr val="bg1"/>
                  </a:solidFill>
                  <a:cs typeface="+mn-ea"/>
                  <a:sym typeface="+mn-lt"/>
                </a:rPr>
                <a:t>佘明聪</a:t>
              </a:r>
              <a:endParaRPr lang="zh-CN" altLang="en-US" sz="1400" dirty="0" smtClean="0">
                <a:solidFill>
                  <a:schemeClr val="bg1"/>
                </a:solidFill>
                <a:cs typeface="+mn-ea"/>
                <a:sym typeface="+mn-lt"/>
              </a:endParaRPr>
            </a:p>
          </p:txBody>
        </p:sp>
      </p:grpSp>
      <p:sp>
        <p:nvSpPr>
          <p:cNvPr id="30" name="任意多边形 29"/>
          <p:cNvSpPr/>
          <p:nvPr/>
        </p:nvSpPr>
        <p:spPr>
          <a:xfrm rot="2700000">
            <a:off x="10732001" y="5932661"/>
            <a:ext cx="922260" cy="926867"/>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2">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任意多边形 31"/>
          <p:cNvSpPr/>
          <p:nvPr/>
        </p:nvSpPr>
        <p:spPr>
          <a:xfrm rot="2700000">
            <a:off x="1301417" y="5457574"/>
            <a:ext cx="707075" cy="710607"/>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3" name="任意多边形 32"/>
          <p:cNvSpPr/>
          <p:nvPr/>
        </p:nvSpPr>
        <p:spPr>
          <a:xfrm rot="2700000">
            <a:off x="4935484" y="465347"/>
            <a:ext cx="354223" cy="355992"/>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41" name="组合 40"/>
          <p:cNvGrpSpPr/>
          <p:nvPr/>
        </p:nvGrpSpPr>
        <p:grpSpPr>
          <a:xfrm>
            <a:off x="458272" y="546208"/>
            <a:ext cx="311151" cy="194270"/>
            <a:chOff x="207558" y="206734"/>
            <a:chExt cx="380545" cy="157163"/>
          </a:xfrm>
        </p:grpSpPr>
        <p:cxnSp>
          <p:nvCxnSpPr>
            <p:cNvPr id="35" name="直接连接符 34"/>
            <p:cNvCxnSpPr/>
            <p:nvPr/>
          </p:nvCxnSpPr>
          <p:spPr>
            <a:xfrm>
              <a:off x="207558" y="206734"/>
              <a:ext cx="380545" cy="0"/>
            </a:xfrm>
            <a:prstGeom prst="line">
              <a:avLst/>
            </a:prstGeom>
            <a:ln w="38100" cap="rnd">
              <a:solidFill>
                <a:srgbClr val="5D999F"/>
              </a:solidFill>
              <a:round/>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07558" y="285316"/>
              <a:ext cx="380545" cy="0"/>
            </a:xfrm>
            <a:prstGeom prst="line">
              <a:avLst/>
            </a:prstGeom>
            <a:ln w="38100" cap="rnd">
              <a:solidFill>
                <a:srgbClr val="5D999F"/>
              </a:solidFill>
              <a:round/>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207558" y="363897"/>
              <a:ext cx="380545" cy="0"/>
            </a:xfrm>
            <a:prstGeom prst="line">
              <a:avLst/>
            </a:prstGeom>
            <a:ln w="38100" cap="rnd">
              <a:solidFill>
                <a:srgbClr val="5D999F"/>
              </a:solidFill>
              <a:round/>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1232469" y="4717060"/>
            <a:ext cx="2767734" cy="316802"/>
            <a:chOff x="1244534" y="3522134"/>
            <a:chExt cx="2767734" cy="316802"/>
          </a:xfrm>
          <a:solidFill>
            <a:srgbClr val="5D999F"/>
          </a:solidFill>
        </p:grpSpPr>
        <p:sp>
          <p:nvSpPr>
            <p:cNvPr id="4" name="矩形 3"/>
            <p:cNvSpPr/>
            <p:nvPr/>
          </p:nvSpPr>
          <p:spPr>
            <a:xfrm>
              <a:off x="1244534" y="3522134"/>
              <a:ext cx="2767734" cy="3168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5" name="文本框 4"/>
            <p:cNvSpPr txBox="1"/>
            <p:nvPr/>
          </p:nvSpPr>
          <p:spPr>
            <a:xfrm>
              <a:off x="1309077" y="3526647"/>
              <a:ext cx="2365178" cy="306705"/>
            </a:xfrm>
            <a:prstGeom prst="rect">
              <a:avLst/>
            </a:prstGeom>
            <a:noFill/>
          </p:spPr>
          <p:txBody>
            <a:bodyPr wrap="square" rtlCol="0">
              <a:spAutoFit/>
              <a:scene3d>
                <a:camera prst="orthographicFront"/>
                <a:lightRig rig="threePt" dir="t"/>
              </a:scene3d>
              <a:sp3d contourW="12700"/>
            </a:bodyPr>
            <a:p>
              <a:pPr algn="ctr"/>
              <a:r>
                <a:rPr lang="zh-CN" altLang="en-US" sz="1400" dirty="0">
                  <a:solidFill>
                    <a:schemeClr val="bg1"/>
                  </a:solidFill>
                  <a:cs typeface="+mn-ea"/>
                  <a:sym typeface="+mn-lt"/>
                </a:rPr>
                <a:t>组长</a:t>
              </a:r>
              <a:r>
                <a:rPr lang="zh-CN" altLang="en-US" sz="1400" dirty="0" smtClean="0">
                  <a:solidFill>
                    <a:schemeClr val="bg1"/>
                  </a:solidFill>
                  <a:cs typeface="+mn-ea"/>
                  <a:sym typeface="+mn-lt"/>
                </a:rPr>
                <a:t>：</a:t>
              </a:r>
              <a:r>
                <a:rPr lang="zh-CN" altLang="en-US" sz="1400" dirty="0" smtClean="0">
                  <a:solidFill>
                    <a:schemeClr val="bg1"/>
                  </a:solidFill>
                  <a:cs typeface="+mn-ea"/>
                  <a:sym typeface="+mn-lt"/>
                </a:rPr>
                <a:t>赵雅雯</a:t>
              </a:r>
              <a:endParaRPr lang="zh-CN" altLang="en-US" sz="1400" dirty="0" smtClean="0">
                <a:solidFill>
                  <a:schemeClr val="bg1"/>
                </a:solidFill>
                <a:cs typeface="+mn-ea"/>
                <a:sym typeface="+mn-lt"/>
              </a:endParaRPr>
            </a:p>
          </p:txBody>
        </p:sp>
      </p:grpSp>
      <p:grpSp>
        <p:nvGrpSpPr>
          <p:cNvPr id="6" name="组合 5"/>
          <p:cNvGrpSpPr/>
          <p:nvPr/>
        </p:nvGrpSpPr>
        <p:grpSpPr>
          <a:xfrm>
            <a:off x="1590040" y="5191760"/>
            <a:ext cx="3773170" cy="316680"/>
            <a:chOff x="1244534" y="3522134"/>
            <a:chExt cx="2767734" cy="316802"/>
          </a:xfrm>
          <a:solidFill>
            <a:srgbClr val="5D999F"/>
          </a:solidFill>
        </p:grpSpPr>
        <p:sp>
          <p:nvSpPr>
            <p:cNvPr id="7" name="矩形 6"/>
            <p:cNvSpPr/>
            <p:nvPr/>
          </p:nvSpPr>
          <p:spPr>
            <a:xfrm>
              <a:off x="1244534" y="3522134"/>
              <a:ext cx="2767734" cy="3168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8" name="文本框 7"/>
            <p:cNvSpPr txBox="1"/>
            <p:nvPr/>
          </p:nvSpPr>
          <p:spPr>
            <a:xfrm>
              <a:off x="1309077" y="3526647"/>
              <a:ext cx="2365178" cy="306823"/>
            </a:xfrm>
            <a:prstGeom prst="rect">
              <a:avLst/>
            </a:prstGeom>
            <a:noFill/>
          </p:spPr>
          <p:txBody>
            <a:bodyPr wrap="square" rtlCol="0">
              <a:spAutoFit/>
              <a:scene3d>
                <a:camera prst="orthographicFront"/>
                <a:lightRig rig="threePt" dir="t"/>
              </a:scene3d>
              <a:sp3d contourW="12700"/>
            </a:bodyPr>
            <a:p>
              <a:pPr algn="ctr"/>
              <a:r>
                <a:rPr lang="zh-CN" altLang="en-US" sz="1400" dirty="0" smtClean="0">
                  <a:solidFill>
                    <a:schemeClr val="bg1"/>
                  </a:solidFill>
                  <a:cs typeface="+mn-ea"/>
                  <a:sym typeface="+mn-lt"/>
                </a:rPr>
                <a:t>组员：佘明聪、汤泽正、王旻镐、</a:t>
              </a:r>
              <a:r>
                <a:rPr lang="zh-CN" altLang="en-US" sz="1400" dirty="0" smtClean="0">
                  <a:solidFill>
                    <a:schemeClr val="bg1"/>
                  </a:solidFill>
                  <a:cs typeface="+mn-ea"/>
                  <a:sym typeface="+mn-lt"/>
                </a:rPr>
                <a:t>涂凯</a:t>
              </a:r>
              <a:endParaRPr lang="zh-CN" altLang="en-US" sz="1400" dirty="0" smtClean="0">
                <a:solidFill>
                  <a:schemeClr val="bg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advTm="4000">
        <p:blinds dir="vert"/>
      </p:transition>
    </mc:Choice>
    <mc:Fallback>
      <p:transition spd="slow" advTm="4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5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0-#ppt_w/2"/>
                                          </p:val>
                                        </p:tav>
                                        <p:tav tm="100000">
                                          <p:val>
                                            <p:strVal val="#ppt_x"/>
                                          </p:val>
                                        </p:tav>
                                      </p:tavLst>
                                    </p:anim>
                                    <p:anim calcmode="lin" valueType="num">
                                      <p:cBhvr additive="base">
                                        <p:cTn id="16" dur="50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50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nodePh="1">
                                  <p:stCondLst>
                                    <p:cond delay="0"/>
                                  </p:stCondLst>
                                  <p:endCondLst>
                                    <p:cond evt="begin" delay="0">
                                      <p:tn val="25"/>
                                    </p:cond>
                                  </p:end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0-#ppt_w/2"/>
                                          </p:val>
                                        </p:tav>
                                        <p:tav tm="100000">
                                          <p:val>
                                            <p:strVal val="#ppt_x"/>
                                          </p:val>
                                        </p:tav>
                                      </p:tavLst>
                                    </p:anim>
                                    <p:anim calcmode="lin" valueType="num">
                                      <p:cBhvr additive="base">
                                        <p:cTn id="28" dur="500" fill="hold"/>
                                        <p:tgtEl>
                                          <p:spTgt spid="18"/>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childTnLst>
                          </p:cTn>
                        </p:par>
                        <p:par>
                          <p:cTn id="33" fill="hold">
                            <p:stCondLst>
                              <p:cond delay="500"/>
                            </p:stCondLst>
                            <p:childTnLst>
                              <p:par>
                                <p:cTn id="34" presetID="53" presetClass="entr" presetSubtype="16" fill="hold" nodeType="afterEffect">
                                  <p:stCondLst>
                                    <p:cond delay="0"/>
                                  </p:stCondLst>
                                  <p:childTnLst>
                                    <p:set>
                                      <p:cBhvr>
                                        <p:cTn id="35" dur="1" fill="hold">
                                          <p:stCondLst>
                                            <p:cond delay="0"/>
                                          </p:stCondLst>
                                        </p:cTn>
                                        <p:tgtEl>
                                          <p:spTgt spid="41"/>
                                        </p:tgtEl>
                                        <p:attrNameLst>
                                          <p:attrName>style.visibility</p:attrName>
                                        </p:attrNameLst>
                                      </p:cBhvr>
                                      <p:to>
                                        <p:strVal val="visible"/>
                                      </p:to>
                                    </p:set>
                                    <p:anim calcmode="lin" valueType="num">
                                      <p:cBhvr>
                                        <p:cTn id="36" dur="500" fill="hold"/>
                                        <p:tgtEl>
                                          <p:spTgt spid="41"/>
                                        </p:tgtEl>
                                        <p:attrNameLst>
                                          <p:attrName>ppt_w</p:attrName>
                                        </p:attrNameLst>
                                      </p:cBhvr>
                                      <p:tavLst>
                                        <p:tav tm="0">
                                          <p:val>
                                            <p:fltVal val="0"/>
                                          </p:val>
                                        </p:tav>
                                        <p:tav tm="100000">
                                          <p:val>
                                            <p:strVal val="#ppt_w"/>
                                          </p:val>
                                        </p:tav>
                                      </p:tavLst>
                                    </p:anim>
                                    <p:anim calcmode="lin" valueType="num">
                                      <p:cBhvr>
                                        <p:cTn id="37" dur="500" fill="hold"/>
                                        <p:tgtEl>
                                          <p:spTgt spid="41"/>
                                        </p:tgtEl>
                                        <p:attrNameLst>
                                          <p:attrName>ppt_h</p:attrName>
                                        </p:attrNameLst>
                                      </p:cBhvr>
                                      <p:tavLst>
                                        <p:tav tm="0">
                                          <p:val>
                                            <p:fltVal val="0"/>
                                          </p:val>
                                        </p:tav>
                                        <p:tav tm="100000">
                                          <p:val>
                                            <p:strVal val="#ppt_h"/>
                                          </p:val>
                                        </p:tav>
                                      </p:tavLst>
                                    </p:anim>
                                    <p:animEffect transition="in" filter="fade">
                                      <p:cBhvr>
                                        <p:cTn id="38" dur="500"/>
                                        <p:tgtEl>
                                          <p:spTgt spid="41"/>
                                        </p:tgtEl>
                                      </p:cBhvr>
                                    </p:animEffect>
                                  </p:childTnLst>
                                </p:cTn>
                              </p:par>
                            </p:childTnLst>
                          </p:cTn>
                        </p:par>
                        <p:par>
                          <p:cTn id="39" fill="hold">
                            <p:stCondLst>
                              <p:cond delay="1000"/>
                            </p:stCondLst>
                            <p:childTnLst>
                              <p:par>
                                <p:cTn id="40" presetID="53" presetClass="entr" presetSubtype="16" fill="hold" grpId="0" nodeType="afterEffect">
                                  <p:stCondLst>
                                    <p:cond delay="0"/>
                                  </p:stCondLst>
                                  <p:childTnLst>
                                    <p:set>
                                      <p:cBhvr>
                                        <p:cTn id="41" dur="1" fill="hold">
                                          <p:stCondLst>
                                            <p:cond delay="0"/>
                                          </p:stCondLst>
                                        </p:cTn>
                                        <p:tgtEl>
                                          <p:spTgt spid="23"/>
                                        </p:tgtEl>
                                        <p:attrNameLst>
                                          <p:attrName>style.visibility</p:attrName>
                                        </p:attrNameLst>
                                      </p:cBhvr>
                                      <p:to>
                                        <p:strVal val="visible"/>
                                      </p:to>
                                    </p:set>
                                    <p:anim calcmode="lin" valueType="num">
                                      <p:cBhvr>
                                        <p:cTn id="42" dur="500" fill="hold"/>
                                        <p:tgtEl>
                                          <p:spTgt spid="23"/>
                                        </p:tgtEl>
                                        <p:attrNameLst>
                                          <p:attrName>ppt_w</p:attrName>
                                        </p:attrNameLst>
                                      </p:cBhvr>
                                      <p:tavLst>
                                        <p:tav tm="0">
                                          <p:val>
                                            <p:fltVal val="0"/>
                                          </p:val>
                                        </p:tav>
                                        <p:tav tm="100000">
                                          <p:val>
                                            <p:strVal val="#ppt_w"/>
                                          </p:val>
                                        </p:tav>
                                      </p:tavLst>
                                    </p:anim>
                                    <p:anim calcmode="lin" valueType="num">
                                      <p:cBhvr>
                                        <p:cTn id="43" dur="500" fill="hold"/>
                                        <p:tgtEl>
                                          <p:spTgt spid="23"/>
                                        </p:tgtEl>
                                        <p:attrNameLst>
                                          <p:attrName>ppt_h</p:attrName>
                                        </p:attrNameLst>
                                      </p:cBhvr>
                                      <p:tavLst>
                                        <p:tav tm="0">
                                          <p:val>
                                            <p:fltVal val="0"/>
                                          </p:val>
                                        </p:tav>
                                        <p:tav tm="100000">
                                          <p:val>
                                            <p:strVal val="#ppt_h"/>
                                          </p:val>
                                        </p:tav>
                                      </p:tavLst>
                                    </p:anim>
                                    <p:animEffect transition="in" filter="fade">
                                      <p:cBhvr>
                                        <p:cTn id="44" dur="500"/>
                                        <p:tgtEl>
                                          <p:spTgt spid="23"/>
                                        </p:tgtEl>
                                      </p:cBhvr>
                                    </p:animEffect>
                                  </p:childTnLst>
                                </p:cTn>
                              </p:par>
                            </p:childTnLst>
                          </p:cTn>
                        </p:par>
                        <p:par>
                          <p:cTn id="45" fill="hold">
                            <p:stCondLst>
                              <p:cond delay="1500"/>
                            </p:stCondLst>
                            <p:childTnLst>
                              <p:par>
                                <p:cTn id="46" presetID="2" presetClass="entr" presetSubtype="8" fill="hold" grpId="0" nodeType="after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additive="base">
                                        <p:cTn id="48" dur="500" fill="hold"/>
                                        <p:tgtEl>
                                          <p:spTgt spid="24"/>
                                        </p:tgtEl>
                                        <p:attrNameLst>
                                          <p:attrName>ppt_x</p:attrName>
                                        </p:attrNameLst>
                                      </p:cBhvr>
                                      <p:tavLst>
                                        <p:tav tm="0">
                                          <p:val>
                                            <p:strVal val="0-#ppt_w/2"/>
                                          </p:val>
                                        </p:tav>
                                        <p:tav tm="100000">
                                          <p:val>
                                            <p:strVal val="#ppt_x"/>
                                          </p:val>
                                        </p:tav>
                                      </p:tavLst>
                                    </p:anim>
                                    <p:anim calcmode="lin" valueType="num">
                                      <p:cBhvr additive="base">
                                        <p:cTn id="49" dur="500" fill="hold"/>
                                        <p:tgtEl>
                                          <p:spTgt spid="24"/>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22" presetClass="entr" presetSubtype="8" fill="hold" grpId="0" nodeType="after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wipe(left)">
                                      <p:cBhvr>
                                        <p:cTn id="53" dur="500"/>
                                        <p:tgtEl>
                                          <p:spTgt spid="25"/>
                                        </p:tgtEl>
                                      </p:cBhvr>
                                    </p:animEffect>
                                  </p:childTnLst>
                                </p:cTn>
                              </p:par>
                            </p:childTnLst>
                          </p:cTn>
                        </p:par>
                        <p:par>
                          <p:cTn id="54" fill="hold">
                            <p:stCondLst>
                              <p:cond delay="2500"/>
                            </p:stCondLst>
                            <p:childTnLst>
                              <p:par>
                                <p:cTn id="55" presetID="10" presetClass="entr" presetSubtype="0" fill="hold" nodeType="after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childTnLst>
                          </p:cTn>
                        </p:par>
                        <p:par>
                          <p:cTn id="58" fill="hold">
                            <p:stCondLst>
                              <p:cond delay="3000"/>
                            </p:stCondLst>
                            <p:childTnLst>
                              <p:par>
                                <p:cTn id="59" presetID="10" presetClass="entr" presetSubtype="0" fill="hold" nodeType="afterEffect">
                                  <p:stCondLst>
                                    <p:cond delay="0"/>
                                  </p:stCondLst>
                                  <p:childTnLst>
                                    <p:set>
                                      <p:cBhvr>
                                        <p:cTn id="60" dur="1" fill="hold">
                                          <p:stCondLst>
                                            <p:cond delay="0"/>
                                          </p:stCondLst>
                                        </p:cTn>
                                        <p:tgtEl>
                                          <p:spTgt spid="3"/>
                                        </p:tgtEl>
                                        <p:attrNameLst>
                                          <p:attrName>style.visibility</p:attrName>
                                        </p:attrNameLst>
                                      </p:cBhvr>
                                      <p:to>
                                        <p:strVal val="visible"/>
                                      </p:to>
                                    </p:set>
                                    <p:animEffect transition="in" filter="fade">
                                      <p:cBhvr>
                                        <p:cTn id="61" dur="500"/>
                                        <p:tgtEl>
                                          <p:spTgt spid="3"/>
                                        </p:tgtEl>
                                      </p:cBhvr>
                                    </p:animEffect>
                                  </p:childTnLst>
                                </p:cTn>
                              </p:par>
                            </p:childTnLst>
                          </p:cTn>
                        </p:par>
                        <p:par>
                          <p:cTn id="62" fill="hold">
                            <p:stCondLst>
                              <p:cond delay="3500"/>
                            </p:stCondLst>
                            <p:childTnLst>
                              <p:par>
                                <p:cTn id="63" presetID="10" presetClass="entr" presetSubtype="0" fill="hold" nodeType="after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8" grpId="0"/>
      <p:bldP spid="22" grpId="0" animBg="1"/>
      <p:bldP spid="20" grpId="0" animBg="1"/>
      <p:bldP spid="23" grpId="0"/>
      <p:bldP spid="24" grpId="0"/>
      <p:bldP spid="25" grpId="0"/>
      <p:bldP spid="30" grpId="0" animBg="1"/>
      <p:bldP spid="32" grpId="0" animBg="1"/>
      <p:bldP spid="3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84747" cy="830997"/>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04</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项目</a:t>
            </a:r>
            <a:r>
              <a:rPr lang="zh-CN" altLang="en-US" sz="4000" b="1" dirty="0">
                <a:solidFill>
                  <a:schemeClr val="accent3"/>
                </a:solidFill>
                <a:cs typeface="+mn-ea"/>
                <a:sym typeface="+mn-lt"/>
              </a:rPr>
              <a:t>创新</a:t>
            </a:r>
            <a:endParaRPr lang="zh-CN" altLang="en-US" sz="4000" b="1" dirty="0">
              <a:solidFill>
                <a:schemeClr val="accent3"/>
              </a:solidFill>
              <a:cs typeface="+mn-ea"/>
              <a:sym typeface="+mn-lt"/>
            </a:endParaRPr>
          </a:p>
        </p:txBody>
      </p:sp>
      <p:sp>
        <p:nvSpPr>
          <p:cNvPr id="17" name="任意多边形 16"/>
          <p:cNvSpPr/>
          <p:nvPr/>
        </p:nvSpPr>
        <p:spPr>
          <a:xfrm rot="2700000">
            <a:off x="9435201"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6" grpId="0" animBg="1"/>
      <p:bldP spid="12" grpId="0" animBg="1"/>
      <p:bldP spid="13" grpId="0"/>
      <p:bldP spid="14" grpId="0"/>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 name="Group 6"/>
          <p:cNvGrpSpPr/>
          <p:nvPr/>
        </p:nvGrpSpPr>
        <p:grpSpPr>
          <a:xfrm>
            <a:off x="7178291" y="3109071"/>
            <a:ext cx="3293978" cy="608883"/>
            <a:chOff x="7125311" y="3386950"/>
            <a:chExt cx="3485499" cy="644384"/>
          </a:xfrm>
        </p:grpSpPr>
        <p:sp>
          <p:nvSpPr>
            <p:cNvPr id="81" name="Shape 533"/>
            <p:cNvSpPr/>
            <p:nvPr/>
          </p:nvSpPr>
          <p:spPr>
            <a:xfrm>
              <a:off x="7465374" y="3386950"/>
              <a:ext cx="3145436"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none" lIns="216000" anchor="t" anchorCtr="1">
              <a:normAutofit/>
            </a:bodyPr>
            <a:lstStyle/>
            <a:p>
              <a:pPr algn="ctr"/>
              <a:endParaRPr>
                <a:solidFill>
                  <a:schemeClr val="lt1"/>
                </a:solidFill>
                <a:cs typeface="+mn-ea"/>
              </a:endParaRPr>
            </a:p>
          </p:txBody>
        </p:sp>
        <p:sp>
          <p:nvSpPr>
            <p:cNvPr id="82" name="Shape 534"/>
            <p:cNvSpPr/>
            <p:nvPr/>
          </p:nvSpPr>
          <p:spPr>
            <a:xfrm>
              <a:off x="7125311" y="3386950"/>
              <a:ext cx="345204" cy="64438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9340"/>
                  </a:lnTo>
                  <a:lnTo>
                    <a:pt x="0" y="13486"/>
                  </a:lnTo>
                  <a:lnTo>
                    <a:pt x="21600" y="21600"/>
                  </a:lnTo>
                  <a:cubicBezTo>
                    <a:pt x="21600" y="21600"/>
                    <a:pt x="21600" y="0"/>
                    <a:pt x="216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none" lIns="216000" anchor="t" anchorCtr="1">
              <a:normAutofit fontScale="25000" lnSpcReduction="20000"/>
            </a:bodyPr>
            <a:lstStyle/>
            <a:p>
              <a:pPr algn="ctr"/>
              <a:endParaRPr>
                <a:solidFill>
                  <a:schemeClr val="lt1"/>
                </a:solidFill>
                <a:cs typeface="+mn-ea"/>
              </a:endParaRPr>
            </a:p>
          </p:txBody>
        </p:sp>
      </p:grpSp>
      <p:grpSp>
        <p:nvGrpSpPr>
          <p:cNvPr id="83" name="Group 10"/>
          <p:cNvGrpSpPr/>
          <p:nvPr/>
        </p:nvGrpSpPr>
        <p:grpSpPr>
          <a:xfrm>
            <a:off x="1905324" y="3109071"/>
            <a:ext cx="3301951" cy="608883"/>
            <a:chOff x="1545760" y="3386950"/>
            <a:chExt cx="3493936" cy="644384"/>
          </a:xfrm>
        </p:grpSpPr>
        <p:sp>
          <p:nvSpPr>
            <p:cNvPr id="84" name="Shape 536"/>
            <p:cNvSpPr/>
            <p:nvPr/>
          </p:nvSpPr>
          <p:spPr>
            <a:xfrm>
              <a:off x="4694491" y="3386950"/>
              <a:ext cx="345205"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9340"/>
                  </a:lnTo>
                  <a:lnTo>
                    <a:pt x="21600" y="13486"/>
                  </a:lnTo>
                  <a:lnTo>
                    <a:pt x="0" y="21600"/>
                  </a:lnTo>
                  <a:cubicBezTo>
                    <a:pt x="0" y="21600"/>
                    <a:pt x="0" y="0"/>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none" lIns="216000" anchor="t" anchorCtr="1">
              <a:normAutofit fontScale="25000" lnSpcReduction="20000"/>
            </a:bodyPr>
            <a:lstStyle/>
            <a:p>
              <a:pPr algn="ctr"/>
              <a:endParaRPr>
                <a:solidFill>
                  <a:schemeClr val="lt1"/>
                </a:solidFill>
                <a:cs typeface="+mn-ea"/>
              </a:endParaRPr>
            </a:p>
          </p:txBody>
        </p:sp>
        <p:sp>
          <p:nvSpPr>
            <p:cNvPr id="85" name="Shape 537"/>
            <p:cNvSpPr/>
            <p:nvPr/>
          </p:nvSpPr>
          <p:spPr>
            <a:xfrm>
              <a:off x="1545760" y="3386950"/>
              <a:ext cx="3151081" cy="64438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wrap="none" lIns="216000" anchor="t" anchorCtr="1">
              <a:normAutofit/>
            </a:bodyPr>
            <a:lstStyle/>
            <a:p>
              <a:pPr algn="ctr"/>
              <a:endParaRPr>
                <a:solidFill>
                  <a:schemeClr val="lt1"/>
                </a:solidFill>
                <a:cs typeface="+mn-ea"/>
              </a:endParaRPr>
            </a:p>
          </p:txBody>
        </p:sp>
      </p:grpSp>
      <p:grpSp>
        <p:nvGrpSpPr>
          <p:cNvPr id="86" name="Group 14"/>
          <p:cNvGrpSpPr/>
          <p:nvPr/>
        </p:nvGrpSpPr>
        <p:grpSpPr>
          <a:xfrm>
            <a:off x="6845012" y="1761327"/>
            <a:ext cx="3629107" cy="812688"/>
            <a:chOff x="6772654" y="2152648"/>
            <a:chExt cx="3840113" cy="860072"/>
          </a:xfrm>
        </p:grpSpPr>
        <p:sp>
          <p:nvSpPr>
            <p:cNvPr id="87" name="Shape 539"/>
            <p:cNvSpPr/>
            <p:nvPr/>
          </p:nvSpPr>
          <p:spPr>
            <a:xfrm>
              <a:off x="7289045" y="2152648"/>
              <a:ext cx="3323722" cy="64438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endParaRPr>
            </a:p>
          </p:txBody>
        </p:sp>
        <p:sp>
          <p:nvSpPr>
            <p:cNvPr id="88" name="Shape 540"/>
            <p:cNvSpPr/>
            <p:nvPr/>
          </p:nvSpPr>
          <p:spPr>
            <a:xfrm>
              <a:off x="6772654" y="2152648"/>
              <a:ext cx="516147"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19997"/>
                  </a:lnTo>
                  <a:lnTo>
                    <a:pt x="2792" y="21600"/>
                  </a:lnTo>
                  <a:lnTo>
                    <a:pt x="21600" y="16183"/>
                  </a:lnTo>
                  <a:cubicBezTo>
                    <a:pt x="21600" y="16183"/>
                    <a:pt x="21600" y="0"/>
                    <a:pt x="21600"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endParaRPr>
            </a:p>
          </p:txBody>
        </p:sp>
      </p:grpSp>
      <p:grpSp>
        <p:nvGrpSpPr>
          <p:cNvPr id="89" name="Group 18"/>
          <p:cNvGrpSpPr/>
          <p:nvPr/>
        </p:nvGrpSpPr>
        <p:grpSpPr>
          <a:xfrm>
            <a:off x="1905324" y="1761327"/>
            <a:ext cx="3642056" cy="812688"/>
            <a:chOff x="1545760" y="2152648"/>
            <a:chExt cx="3853814" cy="860072"/>
          </a:xfrm>
        </p:grpSpPr>
        <p:sp>
          <p:nvSpPr>
            <p:cNvPr id="90" name="Shape 542"/>
            <p:cNvSpPr/>
            <p:nvPr/>
          </p:nvSpPr>
          <p:spPr>
            <a:xfrm>
              <a:off x="1545760" y="2152648"/>
              <a:ext cx="3344236" cy="64438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endParaRPr>
            </a:p>
          </p:txBody>
        </p:sp>
        <p:sp>
          <p:nvSpPr>
            <p:cNvPr id="91" name="Shape 543"/>
            <p:cNvSpPr/>
            <p:nvPr/>
          </p:nvSpPr>
          <p:spPr>
            <a:xfrm>
              <a:off x="4883415" y="2152648"/>
              <a:ext cx="516159" cy="86007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19997"/>
                  </a:lnTo>
                  <a:lnTo>
                    <a:pt x="18808" y="21600"/>
                  </a:lnTo>
                  <a:lnTo>
                    <a:pt x="0" y="16183"/>
                  </a:lnTo>
                  <a:cubicBezTo>
                    <a:pt x="0" y="16183"/>
                    <a:pt x="0" y="0"/>
                    <a:pt x="0" y="0"/>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cs typeface="+mn-ea"/>
              </a:endParaRPr>
            </a:p>
          </p:txBody>
        </p:sp>
      </p:grpSp>
      <p:grpSp>
        <p:nvGrpSpPr>
          <p:cNvPr id="92" name="Group 21"/>
          <p:cNvGrpSpPr/>
          <p:nvPr/>
        </p:nvGrpSpPr>
        <p:grpSpPr>
          <a:xfrm>
            <a:off x="6833109" y="4306356"/>
            <a:ext cx="3657202" cy="812688"/>
            <a:chOff x="6760059" y="4457519"/>
            <a:chExt cx="3869841" cy="860072"/>
          </a:xfrm>
        </p:grpSpPr>
        <p:sp>
          <p:nvSpPr>
            <p:cNvPr id="93" name="Shape 545"/>
            <p:cNvSpPr/>
            <p:nvPr/>
          </p:nvSpPr>
          <p:spPr>
            <a:xfrm>
              <a:off x="7276450" y="4671632"/>
              <a:ext cx="3353450" cy="64437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lnTo>
                    <a:pt x="0" y="21600"/>
                  </a:lnTo>
                  <a:cubicBezTo>
                    <a:pt x="0" y="21600"/>
                    <a:pt x="21600" y="21600"/>
                    <a:pt x="21600" y="21600"/>
                  </a:cubicBezTo>
                  <a:close/>
                </a:path>
              </a:pathLst>
            </a:cu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endParaRPr>
            </a:p>
          </p:txBody>
        </p:sp>
        <p:sp>
          <p:nvSpPr>
            <p:cNvPr id="94" name="Shape 546"/>
            <p:cNvSpPr/>
            <p:nvPr/>
          </p:nvSpPr>
          <p:spPr>
            <a:xfrm>
              <a:off x="6760059" y="4457519"/>
              <a:ext cx="516158" cy="86007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603"/>
                  </a:lnTo>
                  <a:lnTo>
                    <a:pt x="2791" y="0"/>
                  </a:lnTo>
                  <a:lnTo>
                    <a:pt x="21600" y="5417"/>
                  </a:lnTo>
                  <a:cubicBezTo>
                    <a:pt x="21600" y="5417"/>
                    <a:pt x="21600" y="21600"/>
                    <a:pt x="21600" y="21600"/>
                  </a:cubicBezTo>
                  <a:close/>
                </a:path>
              </a:pathLst>
            </a:cu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endParaRPr>
            </a:p>
          </p:txBody>
        </p:sp>
      </p:grpSp>
      <p:grpSp>
        <p:nvGrpSpPr>
          <p:cNvPr id="95" name="Group 24"/>
          <p:cNvGrpSpPr/>
          <p:nvPr/>
        </p:nvGrpSpPr>
        <p:grpSpPr>
          <a:xfrm>
            <a:off x="1905324" y="4306356"/>
            <a:ext cx="3642049" cy="812688"/>
            <a:chOff x="1545760" y="4457519"/>
            <a:chExt cx="3853808" cy="860072"/>
          </a:xfrm>
        </p:grpSpPr>
        <p:sp>
          <p:nvSpPr>
            <p:cNvPr id="96" name="Shape 548"/>
            <p:cNvSpPr/>
            <p:nvPr/>
          </p:nvSpPr>
          <p:spPr>
            <a:xfrm>
              <a:off x="1545760" y="4671632"/>
              <a:ext cx="3336278" cy="64437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lnTo>
                    <a:pt x="21600" y="21600"/>
                  </a:lnTo>
                  <a:cubicBezTo>
                    <a:pt x="21600" y="21600"/>
                    <a:pt x="0" y="21600"/>
                    <a:pt x="0" y="21600"/>
                  </a:cubicBezTo>
                  <a:close/>
                </a:path>
              </a:pathLst>
            </a:cu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endParaRPr>
            </a:p>
          </p:txBody>
        </p:sp>
        <p:sp>
          <p:nvSpPr>
            <p:cNvPr id="97" name="Shape 549"/>
            <p:cNvSpPr/>
            <p:nvPr/>
          </p:nvSpPr>
          <p:spPr>
            <a:xfrm>
              <a:off x="4883415" y="4457519"/>
              <a:ext cx="516153" cy="86007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1603"/>
                  </a:lnTo>
                  <a:lnTo>
                    <a:pt x="18808" y="0"/>
                  </a:lnTo>
                  <a:lnTo>
                    <a:pt x="0" y="5417"/>
                  </a:lnTo>
                  <a:cubicBezTo>
                    <a:pt x="0" y="5417"/>
                    <a:pt x="0" y="21600"/>
                    <a:pt x="0" y="21600"/>
                  </a:cubicBezTo>
                  <a:close/>
                </a:path>
              </a:pathLst>
            </a:cu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solidFill>
                <a:cs typeface="+mn-ea"/>
              </a:endParaRPr>
            </a:p>
          </p:txBody>
        </p:sp>
      </p:grpSp>
      <p:sp>
        <p:nvSpPr>
          <p:cNvPr id="98" name="Shape 558"/>
          <p:cNvSpPr/>
          <p:nvPr/>
        </p:nvSpPr>
        <p:spPr>
          <a:xfrm>
            <a:off x="1906059" y="1981337"/>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99" name="Shape 562"/>
          <p:cNvSpPr/>
          <p:nvPr/>
        </p:nvSpPr>
        <p:spPr>
          <a:xfrm>
            <a:off x="1906059" y="3330859"/>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0" name="Shape 566"/>
          <p:cNvSpPr/>
          <p:nvPr/>
        </p:nvSpPr>
        <p:spPr>
          <a:xfrm>
            <a:off x="1906059" y="4742360"/>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1" name="Shape 568"/>
          <p:cNvSpPr/>
          <p:nvPr/>
        </p:nvSpPr>
        <p:spPr>
          <a:xfrm>
            <a:off x="10291283" y="1981337"/>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2" name="Shape 572"/>
          <p:cNvSpPr/>
          <p:nvPr/>
        </p:nvSpPr>
        <p:spPr>
          <a:xfrm>
            <a:off x="10291283" y="3330859"/>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3" name="Shape 576"/>
          <p:cNvSpPr/>
          <p:nvPr/>
        </p:nvSpPr>
        <p:spPr>
          <a:xfrm>
            <a:off x="10291283" y="4742360"/>
            <a:ext cx="186389" cy="176587"/>
          </a:xfrm>
          <a:prstGeom prst="rect">
            <a:avLst/>
          </a:prstGeom>
          <a:solidFill>
            <a:schemeClr val="accent1"/>
          </a:solidFill>
          <a:ln w="12700" cap="flat">
            <a:noFill/>
            <a:miter lim="400000"/>
          </a:ln>
          <a:effectLst/>
        </p:spPr>
        <p:txBody>
          <a:bodyPr wrap="square" lIns="48006" tIns="48006" rIns="48006" bIns="48006" numCol="1" anchor="ctr">
            <a:noAutofit/>
          </a:bodyP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04" name="Text Placeholder 12"/>
          <p:cNvSpPr txBox="1"/>
          <p:nvPr/>
        </p:nvSpPr>
        <p:spPr>
          <a:xfrm>
            <a:off x="2334841" y="1932866"/>
            <a:ext cx="2468708" cy="361808"/>
          </a:xfrm>
          <a:prstGeom prst="rect">
            <a:avLst/>
          </a:prstGeom>
        </p:spPr>
        <p:txBody>
          <a:bodyPr lIns="0" tIns="57607" rIns="0" bIns="57607">
            <a:normAutofit/>
          </a:bodyPr>
          <a:lstStyle>
            <a:lvl1pPr marL="0" indent="0" algn="l" defTabSz="914400" rtl="0" eaLnBrk="1" latinLnBrk="0" hangingPunct="1">
              <a:spcBef>
                <a:spcPct val="20000"/>
              </a:spcBef>
              <a:buFont typeface="Arial" panose="020B0604020202020204" pitchFamily="34" charset="0"/>
              <a:buNone/>
              <a:defRPr sz="1400" b="0" kern="1200" baseline="0">
                <a:solidFill>
                  <a:schemeClr val="accent1"/>
                </a:solidFill>
                <a:latin typeface="U.S. 101"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GB" sz="1500" b="1" dirty="0">
                <a:solidFill>
                  <a:schemeClr val="bg1"/>
                </a:solidFill>
                <a:latin typeface="微软雅黑" panose="020B0503020204020204" pitchFamily="34" charset="-122"/>
                <a:ea typeface="微软雅黑" panose="020B0503020204020204" pitchFamily="34" charset="-122"/>
              </a:rPr>
              <a:t>支付宝沙箱</a:t>
            </a:r>
            <a:r>
              <a:rPr lang="zh-CN" altLang="en-GB" sz="1500" b="1" dirty="0">
                <a:solidFill>
                  <a:schemeClr val="bg1"/>
                </a:solidFill>
                <a:latin typeface="微软雅黑" panose="020B0503020204020204" pitchFamily="34" charset="-122"/>
                <a:ea typeface="微软雅黑" panose="020B0503020204020204" pitchFamily="34" charset="-122"/>
              </a:rPr>
              <a:t>支付</a:t>
            </a:r>
            <a:endParaRPr lang="zh-CN" altLang="en-GB" sz="1500" b="1" dirty="0">
              <a:solidFill>
                <a:schemeClr val="bg1"/>
              </a:solidFill>
              <a:latin typeface="微软雅黑" panose="020B0503020204020204" pitchFamily="34" charset="-122"/>
              <a:ea typeface="微软雅黑" panose="020B0503020204020204" pitchFamily="34" charset="-122"/>
            </a:endParaRPr>
          </a:p>
        </p:txBody>
      </p:sp>
      <p:sp>
        <p:nvSpPr>
          <p:cNvPr id="105" name="Text Placeholder 12"/>
          <p:cNvSpPr txBox="1"/>
          <p:nvPr/>
        </p:nvSpPr>
        <p:spPr>
          <a:xfrm>
            <a:off x="2334841" y="3277672"/>
            <a:ext cx="2468708" cy="361808"/>
          </a:xfrm>
          <a:prstGeom prst="rect">
            <a:avLst/>
          </a:prstGeom>
        </p:spPr>
        <p:txBody>
          <a:bodyPr lIns="0" tIns="57607" rIns="0" bIns="57607">
            <a:normAutofit/>
          </a:bodyPr>
          <a:lstStyle>
            <a:defPPr>
              <a:defRPr lang="zh-CN"/>
            </a:defPPr>
            <a:lvl1pPr indent="0">
              <a:spcBef>
                <a:spcPct val="20000"/>
              </a:spcBef>
              <a:buFont typeface="Arial" panose="020B0604020202020204" pitchFamily="34" charset="0"/>
              <a:buNone/>
              <a:defRPr sz="1500" b="1" baseline="0">
                <a:solidFill>
                  <a:schemeClr val="bg1"/>
                </a:solidFill>
                <a:latin typeface="微软雅黑" panose="020B0503020204020204" pitchFamily="34" charset="-122"/>
                <a:ea typeface="微软雅黑" panose="020B0503020204020204" pitchFamily="34" charset="-122"/>
              </a:defRPr>
            </a:lvl1pPr>
            <a:lvl2pPr marL="342900" indent="0">
              <a:spcBef>
                <a:spcPct val="20000"/>
              </a:spcBef>
              <a:buFont typeface="Arial" panose="020B0604020202020204" pitchFamily="34" charset="0"/>
              <a:buNone/>
              <a:defRPr sz="2800"/>
            </a:lvl2pPr>
            <a:lvl3pPr marL="685800" indent="0">
              <a:spcBef>
                <a:spcPct val="20000"/>
              </a:spcBef>
              <a:buFont typeface="Arial" panose="020B0604020202020204" pitchFamily="34" charset="0"/>
              <a:buNone/>
              <a:defRPr sz="2400"/>
            </a:lvl3pPr>
            <a:lvl4pPr marL="1028700" indent="0">
              <a:spcBef>
                <a:spcPct val="20000"/>
              </a:spcBef>
              <a:buFont typeface="Arial" panose="020B0604020202020204" pitchFamily="34" charset="0"/>
              <a:buNone/>
              <a:defRPr sz="2000"/>
            </a:lvl4pPr>
            <a:lvl5pPr marL="1371600" indent="0">
              <a:spcBef>
                <a:spcPct val="20000"/>
              </a:spcBef>
              <a:buFont typeface="Arial" panose="020B0604020202020204" pitchFamily="34" charset="0"/>
              <a:buNone/>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zh-CN" altLang="en-GB" dirty="0"/>
              <a:t>敏感词</a:t>
            </a:r>
            <a:r>
              <a:rPr lang="zh-CN" altLang="en-GB" dirty="0"/>
              <a:t>屏蔽</a:t>
            </a:r>
            <a:endParaRPr lang="zh-CN" altLang="en-GB" dirty="0"/>
          </a:p>
        </p:txBody>
      </p:sp>
      <p:sp>
        <p:nvSpPr>
          <p:cNvPr id="106" name="Text Placeholder 12"/>
          <p:cNvSpPr txBox="1"/>
          <p:nvPr/>
        </p:nvSpPr>
        <p:spPr>
          <a:xfrm>
            <a:off x="2334840" y="4676741"/>
            <a:ext cx="2468708" cy="361808"/>
          </a:xfrm>
          <a:prstGeom prst="rect">
            <a:avLst/>
          </a:prstGeom>
        </p:spPr>
        <p:txBody>
          <a:bodyPr lIns="0" tIns="57607" rIns="0" bIns="57607">
            <a:normAutofit/>
          </a:bodyPr>
          <a:lstStyle>
            <a:defPPr>
              <a:defRPr lang="zh-CN"/>
            </a:defPPr>
            <a:lvl1pPr indent="0">
              <a:spcBef>
                <a:spcPct val="20000"/>
              </a:spcBef>
              <a:buFont typeface="Arial" panose="020B0604020202020204" pitchFamily="34" charset="0"/>
              <a:buNone/>
              <a:defRPr sz="1500" b="1" baseline="0">
                <a:solidFill>
                  <a:schemeClr val="bg1"/>
                </a:solidFill>
                <a:latin typeface="微软雅黑" panose="020B0503020204020204" pitchFamily="34" charset="-122"/>
                <a:ea typeface="微软雅黑" panose="020B0503020204020204" pitchFamily="34" charset="-122"/>
              </a:defRPr>
            </a:lvl1pPr>
            <a:lvl2pPr marL="342900" indent="0">
              <a:spcBef>
                <a:spcPct val="20000"/>
              </a:spcBef>
              <a:buFont typeface="Arial" panose="020B0604020202020204" pitchFamily="34" charset="0"/>
              <a:buNone/>
              <a:defRPr sz="2800"/>
            </a:lvl2pPr>
            <a:lvl3pPr marL="685800" indent="0">
              <a:spcBef>
                <a:spcPct val="20000"/>
              </a:spcBef>
              <a:buFont typeface="Arial" panose="020B0604020202020204" pitchFamily="34" charset="0"/>
              <a:buNone/>
              <a:defRPr sz="2400"/>
            </a:lvl3pPr>
            <a:lvl4pPr marL="1028700" indent="0">
              <a:spcBef>
                <a:spcPct val="20000"/>
              </a:spcBef>
              <a:buFont typeface="Arial" panose="020B0604020202020204" pitchFamily="34" charset="0"/>
              <a:buNone/>
              <a:defRPr sz="2000"/>
            </a:lvl4pPr>
            <a:lvl5pPr marL="1371600" indent="0">
              <a:spcBef>
                <a:spcPct val="20000"/>
              </a:spcBef>
              <a:buFont typeface="Arial" panose="020B0604020202020204" pitchFamily="34" charset="0"/>
              <a:buNone/>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r>
              <a:rPr lang="zh-CN" altLang="en-GB" dirty="0"/>
              <a:t>隐私加密</a:t>
            </a:r>
            <a:endParaRPr lang="zh-CN" altLang="en-GB" dirty="0"/>
          </a:p>
        </p:txBody>
      </p:sp>
      <p:sp>
        <p:nvSpPr>
          <p:cNvPr id="107" name="Text Placeholder 12"/>
          <p:cNvSpPr txBox="1"/>
          <p:nvPr/>
        </p:nvSpPr>
        <p:spPr>
          <a:xfrm>
            <a:off x="7576748" y="1932866"/>
            <a:ext cx="2468708" cy="361808"/>
          </a:xfrm>
          <a:prstGeom prst="rect">
            <a:avLst/>
          </a:prstGeom>
        </p:spPr>
        <p:txBody>
          <a:bodyPr lIns="0" tIns="57607" rIns="0" bIns="57607">
            <a:normAutofit/>
          </a:bodyPr>
          <a:lstStyle>
            <a:defPPr>
              <a:defRPr lang="zh-CN"/>
            </a:defPPr>
            <a:lvl1pPr indent="0">
              <a:spcBef>
                <a:spcPct val="20000"/>
              </a:spcBef>
              <a:buFont typeface="Arial" panose="020B0604020202020204" pitchFamily="34" charset="0"/>
              <a:buNone/>
              <a:defRPr sz="1500" b="1" baseline="0">
                <a:solidFill>
                  <a:schemeClr val="bg1"/>
                </a:solidFill>
                <a:latin typeface="微软雅黑" panose="020B0503020204020204" pitchFamily="34" charset="-122"/>
                <a:ea typeface="微软雅黑" panose="020B0503020204020204" pitchFamily="34" charset="-122"/>
              </a:defRPr>
            </a:lvl1pPr>
            <a:lvl2pPr marL="342900" indent="0">
              <a:spcBef>
                <a:spcPct val="20000"/>
              </a:spcBef>
              <a:buFont typeface="Arial" panose="020B0604020202020204" pitchFamily="34" charset="0"/>
              <a:buNone/>
              <a:defRPr sz="2800"/>
            </a:lvl2pPr>
            <a:lvl3pPr marL="685800" indent="0">
              <a:spcBef>
                <a:spcPct val="20000"/>
              </a:spcBef>
              <a:buFont typeface="Arial" panose="020B0604020202020204" pitchFamily="34" charset="0"/>
              <a:buNone/>
              <a:defRPr sz="2400"/>
            </a:lvl3pPr>
            <a:lvl4pPr marL="1028700" indent="0">
              <a:spcBef>
                <a:spcPct val="20000"/>
              </a:spcBef>
              <a:buFont typeface="Arial" panose="020B0604020202020204" pitchFamily="34" charset="0"/>
              <a:buNone/>
              <a:defRPr sz="2000"/>
            </a:lvl4pPr>
            <a:lvl5pPr marL="1371600" indent="0">
              <a:spcBef>
                <a:spcPct val="20000"/>
              </a:spcBef>
              <a:buFont typeface="Arial" panose="020B0604020202020204" pitchFamily="34" charset="0"/>
              <a:buNone/>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r"/>
            <a:r>
              <a:rPr lang="zh-CN" altLang="en-GB" dirty="0"/>
              <a:t>创新工具</a:t>
            </a:r>
            <a:endParaRPr lang="zh-CN" altLang="en-GB" dirty="0"/>
          </a:p>
        </p:txBody>
      </p:sp>
      <p:sp>
        <p:nvSpPr>
          <p:cNvPr id="108" name="Text Placeholder 12"/>
          <p:cNvSpPr txBox="1"/>
          <p:nvPr/>
        </p:nvSpPr>
        <p:spPr>
          <a:xfrm>
            <a:off x="7576748" y="3277672"/>
            <a:ext cx="2468708" cy="361808"/>
          </a:xfrm>
          <a:prstGeom prst="rect">
            <a:avLst/>
          </a:prstGeom>
        </p:spPr>
        <p:txBody>
          <a:bodyPr lIns="0" tIns="57607" rIns="0" bIns="57607">
            <a:normAutofit/>
          </a:bodyPr>
          <a:lstStyle>
            <a:defPPr>
              <a:defRPr lang="zh-CN"/>
            </a:defPPr>
            <a:lvl1pPr indent="0">
              <a:spcBef>
                <a:spcPct val="20000"/>
              </a:spcBef>
              <a:buFont typeface="Arial" panose="020B0604020202020204" pitchFamily="34" charset="0"/>
              <a:buNone/>
              <a:defRPr sz="1500" b="1" baseline="0">
                <a:solidFill>
                  <a:schemeClr val="bg1"/>
                </a:solidFill>
                <a:latin typeface="微软雅黑" panose="020B0503020204020204" pitchFamily="34" charset="-122"/>
                <a:ea typeface="微软雅黑" panose="020B0503020204020204" pitchFamily="34" charset="-122"/>
              </a:defRPr>
            </a:lvl1pPr>
            <a:lvl2pPr marL="342900" indent="0">
              <a:spcBef>
                <a:spcPct val="20000"/>
              </a:spcBef>
              <a:buFont typeface="Arial" panose="020B0604020202020204" pitchFamily="34" charset="0"/>
              <a:buNone/>
              <a:defRPr sz="2800"/>
            </a:lvl2pPr>
            <a:lvl3pPr marL="685800" indent="0">
              <a:spcBef>
                <a:spcPct val="20000"/>
              </a:spcBef>
              <a:buFont typeface="Arial" panose="020B0604020202020204" pitchFamily="34" charset="0"/>
              <a:buNone/>
              <a:defRPr sz="2400"/>
            </a:lvl3pPr>
            <a:lvl4pPr marL="1028700" indent="0">
              <a:spcBef>
                <a:spcPct val="20000"/>
              </a:spcBef>
              <a:buFont typeface="Arial" panose="020B0604020202020204" pitchFamily="34" charset="0"/>
              <a:buNone/>
              <a:defRPr sz="2000"/>
            </a:lvl4pPr>
            <a:lvl5pPr marL="1371600" indent="0">
              <a:spcBef>
                <a:spcPct val="20000"/>
              </a:spcBef>
              <a:buFont typeface="Arial" panose="020B0604020202020204" pitchFamily="34" charset="0"/>
              <a:buNone/>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r"/>
            <a:r>
              <a:rPr lang="zh-CN" altLang="en-GB" dirty="0"/>
              <a:t>多端预定</a:t>
            </a:r>
            <a:r>
              <a:rPr lang="zh-CN" altLang="en-GB" dirty="0"/>
              <a:t>支付</a:t>
            </a:r>
            <a:endParaRPr lang="zh-CN" altLang="en-GB" dirty="0"/>
          </a:p>
        </p:txBody>
      </p:sp>
      <p:sp>
        <p:nvSpPr>
          <p:cNvPr id="109" name="Text Placeholder 12"/>
          <p:cNvSpPr txBox="1"/>
          <p:nvPr/>
        </p:nvSpPr>
        <p:spPr>
          <a:xfrm>
            <a:off x="7576746" y="4676741"/>
            <a:ext cx="2468708" cy="361808"/>
          </a:xfrm>
          <a:prstGeom prst="rect">
            <a:avLst/>
          </a:prstGeom>
        </p:spPr>
        <p:txBody>
          <a:bodyPr lIns="0" tIns="57607" rIns="0" bIns="57607">
            <a:normAutofit/>
          </a:bodyPr>
          <a:lstStyle>
            <a:defPPr>
              <a:defRPr lang="zh-CN"/>
            </a:defPPr>
            <a:lvl1pPr indent="0">
              <a:spcBef>
                <a:spcPct val="20000"/>
              </a:spcBef>
              <a:buFont typeface="Arial" panose="020B0604020202020204" pitchFamily="34" charset="0"/>
              <a:buNone/>
              <a:defRPr sz="1500" b="1" baseline="0">
                <a:solidFill>
                  <a:schemeClr val="bg1"/>
                </a:solidFill>
                <a:latin typeface="微软雅黑" panose="020B0503020204020204" pitchFamily="34" charset="-122"/>
                <a:ea typeface="微软雅黑" panose="020B0503020204020204" pitchFamily="34" charset="-122"/>
              </a:defRPr>
            </a:lvl1pPr>
            <a:lvl2pPr marL="342900" indent="0">
              <a:spcBef>
                <a:spcPct val="20000"/>
              </a:spcBef>
              <a:buFont typeface="Arial" panose="020B0604020202020204" pitchFamily="34" charset="0"/>
              <a:buNone/>
              <a:defRPr sz="2800"/>
            </a:lvl2pPr>
            <a:lvl3pPr marL="685800" indent="0">
              <a:spcBef>
                <a:spcPct val="20000"/>
              </a:spcBef>
              <a:buFont typeface="Arial" panose="020B0604020202020204" pitchFamily="34" charset="0"/>
              <a:buNone/>
              <a:defRPr sz="2400"/>
            </a:lvl3pPr>
            <a:lvl4pPr marL="1028700" indent="0">
              <a:spcBef>
                <a:spcPct val="20000"/>
              </a:spcBef>
              <a:buFont typeface="Arial" panose="020B0604020202020204" pitchFamily="34" charset="0"/>
              <a:buNone/>
              <a:defRPr sz="2000"/>
            </a:lvl4pPr>
            <a:lvl5pPr marL="1371600" indent="0">
              <a:spcBef>
                <a:spcPct val="20000"/>
              </a:spcBef>
              <a:buFont typeface="Arial" panose="020B0604020202020204" pitchFamily="34" charset="0"/>
              <a:buNone/>
              <a:defRPr sz="2000"/>
            </a:lvl5pPr>
            <a:lvl6pPr marL="2514600" indent="-228600">
              <a:spcBef>
                <a:spcPct val="20000"/>
              </a:spcBef>
              <a:buFont typeface="Arial" panose="020B0604020202020204" pitchFamily="34" charset="0"/>
              <a:buChar char="•"/>
              <a:defRPr sz="2000"/>
            </a:lvl6pPr>
            <a:lvl7pPr marL="2971800" indent="-228600">
              <a:spcBef>
                <a:spcPct val="20000"/>
              </a:spcBef>
              <a:buFont typeface="Arial" panose="020B0604020202020204" pitchFamily="34" charset="0"/>
              <a:buChar char="•"/>
              <a:defRPr sz="2000"/>
            </a:lvl7pPr>
            <a:lvl8pPr marL="3429000" indent="-228600">
              <a:spcBef>
                <a:spcPct val="20000"/>
              </a:spcBef>
              <a:buFont typeface="Arial" panose="020B0604020202020204" pitchFamily="34" charset="0"/>
              <a:buChar char="•"/>
              <a:defRPr sz="2000"/>
            </a:lvl8pPr>
            <a:lvl9pPr marL="3886200" indent="-228600">
              <a:spcBef>
                <a:spcPct val="20000"/>
              </a:spcBef>
              <a:buFont typeface="Arial" panose="020B0604020202020204" pitchFamily="34" charset="0"/>
              <a:buChar char="•"/>
              <a:defRPr sz="2000"/>
            </a:lvl9pPr>
          </a:lstStyle>
          <a:p>
            <a:pPr algn="r"/>
            <a:r>
              <a:rPr lang="zh-CN" altLang="en-US" dirty="0"/>
              <a:t>权限分配</a:t>
            </a:r>
            <a:r>
              <a:rPr lang="zh-CN" altLang="en-US" dirty="0"/>
              <a:t>管理</a:t>
            </a:r>
            <a:endParaRPr lang="zh-CN" altLang="en-US" dirty="0"/>
          </a:p>
        </p:txBody>
      </p:sp>
      <p:sp>
        <p:nvSpPr>
          <p:cNvPr id="110" name="Text Placeholder 12"/>
          <p:cNvSpPr txBox="1"/>
          <p:nvPr/>
        </p:nvSpPr>
        <p:spPr>
          <a:xfrm>
            <a:off x="2334839" y="2540010"/>
            <a:ext cx="2237469" cy="156148"/>
          </a:xfrm>
          <a:prstGeom prst="rect">
            <a:avLst/>
          </a:prstGeom>
        </p:spPr>
        <p:txBody>
          <a:bodyPr lIns="0" tIns="57607" rIns="0" bIns="57607"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通过使用支付宝沙箱支付完成预定</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付款</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1" name="Text Placeholder 12"/>
          <p:cNvSpPr txBox="1"/>
          <p:nvPr/>
        </p:nvSpPr>
        <p:spPr>
          <a:xfrm>
            <a:off x="2334838" y="3891567"/>
            <a:ext cx="2237469" cy="156148"/>
          </a:xfrm>
          <a:prstGeom prst="rect">
            <a:avLst/>
          </a:prstGeom>
        </p:spPr>
        <p:txBody>
          <a:bodyPr lIns="0" tIns="57607" rIns="0" bIns="57607"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对于评论中出现的敏感词句</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会自动</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屏蔽</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2" name="Text Placeholder 12"/>
          <p:cNvSpPr txBox="1"/>
          <p:nvPr/>
        </p:nvSpPr>
        <p:spPr>
          <a:xfrm>
            <a:off x="2334838" y="5324749"/>
            <a:ext cx="2237469" cy="156148"/>
          </a:xfrm>
          <a:prstGeom prst="rect">
            <a:avLst/>
          </a:prstGeom>
        </p:spPr>
        <p:txBody>
          <a:bodyPr lIns="0" tIns="57607" rIns="0" bIns="57607" anchor="ctr">
            <a:noAutofit/>
          </a:bodyPr>
          <a:lstStyle>
            <a:lvl1pPr marL="0" indent="0" algn="l"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对于用户隐私信息</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进行加密</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处理</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3" name="Text Placeholder 12"/>
          <p:cNvSpPr txBox="1"/>
          <p:nvPr/>
        </p:nvSpPr>
        <p:spPr>
          <a:xfrm>
            <a:off x="7925695" y="2688098"/>
            <a:ext cx="2119964" cy="152204"/>
          </a:xfrm>
          <a:prstGeom prst="rect">
            <a:avLst/>
          </a:prstGeom>
        </p:spPr>
        <p:txBody>
          <a:bodyPr lIns="0" tIns="57607" rIns="0" bIns="57607"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l"/>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使用</a:t>
            </a:r>
            <a:r>
              <a:rPr lang="en-US" altLang="zh-CN" sz="1300" dirty="0">
                <a:solidFill>
                  <a:schemeClr val="tx1">
                    <a:lumMod val="75000"/>
                    <a:lumOff val="25000"/>
                  </a:schemeClr>
                </a:solidFill>
                <a:latin typeface="微软雅黑" panose="020B0503020204020204" pitchFamily="34" charset="-122"/>
                <a:ea typeface="微软雅黑" panose="020B0503020204020204" pitchFamily="34" charset="-122"/>
              </a:rPr>
              <a:t>Figma</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完成前端页面的设计，并且使用了</a:t>
            </a:r>
            <a:r>
              <a:rPr lang="en-US" altLang="zh-CN" sz="1300" dirty="0">
                <a:solidFill>
                  <a:schemeClr val="tx1">
                    <a:lumMod val="75000"/>
                    <a:lumOff val="25000"/>
                  </a:schemeClr>
                </a:solidFill>
                <a:latin typeface="微软雅黑" panose="020B0503020204020204" pitchFamily="34" charset="-122"/>
                <a:ea typeface="微软雅黑" panose="020B0503020204020204" pitchFamily="34" charset="-122"/>
              </a:rPr>
              <a:t>Gitkra</a:t>
            </a:r>
            <a:r>
              <a:rPr lang="en-US" altLang="zh-CN" sz="1300" dirty="0">
                <a:solidFill>
                  <a:schemeClr val="tx1">
                    <a:lumMod val="75000"/>
                    <a:lumOff val="25000"/>
                  </a:schemeClr>
                </a:solidFill>
                <a:latin typeface="微软雅黑" panose="020B0503020204020204" pitchFamily="34" charset="-122"/>
                <a:ea typeface="微软雅黑" panose="020B0503020204020204" pitchFamily="34" charset="-122"/>
              </a:rPr>
              <a:t>ke n</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完成项目的存储和</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更新</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4" name="Text Placeholder 12"/>
          <p:cNvSpPr txBox="1"/>
          <p:nvPr/>
        </p:nvSpPr>
        <p:spPr>
          <a:xfrm>
            <a:off x="7925694" y="3986316"/>
            <a:ext cx="2119964" cy="152204"/>
          </a:xfrm>
          <a:prstGeom prst="rect">
            <a:avLst/>
          </a:prstGeom>
        </p:spPr>
        <p:txBody>
          <a:bodyPr lIns="0" tIns="57607" rIns="0" bIns="57607"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l"/>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客户能够通过多端进行预定支付，包括网页预定、小程序预定</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等</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5" name="Text Placeholder 12"/>
          <p:cNvSpPr txBox="1"/>
          <p:nvPr/>
        </p:nvSpPr>
        <p:spPr>
          <a:xfrm>
            <a:off x="7929504" y="5328692"/>
            <a:ext cx="2119964" cy="152204"/>
          </a:xfrm>
          <a:prstGeom prst="rect">
            <a:avLst/>
          </a:prstGeom>
        </p:spPr>
        <p:txBody>
          <a:bodyPr lIns="0" tIns="57607" rIns="0" bIns="57607" anchor="ctr">
            <a:noAutofit/>
          </a:bodyPr>
          <a:lstStyle>
            <a:lvl1pPr marL="0" indent="0" algn="r" defTabSz="914400" rtl="0" eaLnBrk="1" latinLnBrk="0" hangingPunct="1">
              <a:spcBef>
                <a:spcPct val="20000"/>
              </a:spcBef>
              <a:buFont typeface="Arial" panose="020B0604020202020204" pitchFamily="34" charset="0"/>
              <a:buNone/>
              <a:defRPr sz="800" b="0" kern="1200" baseline="0">
                <a:solidFill>
                  <a:sysClr val="windowText" lastClr="000000"/>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l"/>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对于不同的管理部门</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权限</a:t>
            </a:r>
            <a:r>
              <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rPr>
              <a:t>不一样</a:t>
            </a:r>
            <a:endParaRPr lang="zh-CN" altLang="en-US" sz="13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16" name="组合 115"/>
          <p:cNvGrpSpPr/>
          <p:nvPr/>
        </p:nvGrpSpPr>
        <p:grpSpPr>
          <a:xfrm>
            <a:off x="4939041" y="2177468"/>
            <a:ext cx="2517552" cy="2517165"/>
            <a:chOff x="3566899" y="1605909"/>
            <a:chExt cx="1997947" cy="1997946"/>
          </a:xfrm>
        </p:grpSpPr>
        <p:sp>
          <p:nvSpPr>
            <p:cNvPr id="117" name="Shape 551"/>
            <p:cNvSpPr/>
            <p:nvPr/>
          </p:nvSpPr>
          <p:spPr>
            <a:xfrm>
              <a:off x="3566899" y="1605909"/>
              <a:ext cx="1997947" cy="199794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a:miter lim="400000"/>
            </a:ln>
          </p:spPr>
          <p:txBody>
            <a:bodyPr lIns="38100" tIns="38100" rIns="38100" bIns="38100" anchor="ctr"/>
            <a:lstStyle/>
            <a:p>
              <a:pPr>
                <a:spcBef>
                  <a:spcPts val="4255"/>
                </a:spcBef>
                <a:defRPr sz="2500">
                  <a:latin typeface="Aller Light"/>
                  <a:ea typeface="Aller Light"/>
                  <a:cs typeface="Aller Light"/>
                  <a:sym typeface="Aller Light"/>
                </a:defRPr>
              </a:pPr>
              <a:endParaRPr>
                <a:latin typeface="微软雅黑" panose="020B0503020204020204" pitchFamily="34" charset="-122"/>
                <a:ea typeface="微软雅黑" panose="020B0503020204020204" pitchFamily="34" charset="-122"/>
              </a:endParaRPr>
            </a:p>
          </p:txBody>
        </p:sp>
        <p:sp>
          <p:nvSpPr>
            <p:cNvPr id="118" name="椭圆 117"/>
            <p:cNvSpPr/>
            <p:nvPr/>
          </p:nvSpPr>
          <p:spPr>
            <a:xfrm>
              <a:off x="3699991" y="1747171"/>
              <a:ext cx="1728790" cy="172879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500" b="1" dirty="0">
                  <a:solidFill>
                    <a:schemeClr val="accent1"/>
                  </a:solidFill>
                  <a:latin typeface="微软雅黑" panose="020B0503020204020204" pitchFamily="34" charset="-122"/>
                  <a:ea typeface="微软雅黑" panose="020B0503020204020204" pitchFamily="34" charset="-122"/>
                </a:rPr>
                <a:t>创新</a:t>
              </a:r>
              <a:r>
                <a:rPr lang="zh-CN" altLang="en-US" sz="2500" b="1" dirty="0">
                  <a:solidFill>
                    <a:schemeClr val="accent1"/>
                  </a:solidFill>
                  <a:latin typeface="微软雅黑" panose="020B0503020204020204" pitchFamily="34" charset="-122"/>
                  <a:ea typeface="微软雅黑" panose="020B0503020204020204" pitchFamily="34" charset="-122"/>
                </a:rPr>
                <a:t>内容</a:t>
              </a:r>
              <a:endParaRPr lang="zh-CN" altLang="en-US" sz="2500" b="1" dirty="0">
                <a:solidFill>
                  <a:schemeClr val="accent1"/>
                </a:solidFill>
                <a:latin typeface="微软雅黑" panose="020B0503020204020204" pitchFamily="34" charset="-122"/>
                <a:ea typeface="微软雅黑" panose="020B0503020204020204" pitchFamily="34" charset="-122"/>
              </a:endParaRPr>
            </a:p>
          </p:txBody>
        </p:sp>
      </p:grpSp>
      <p:sp>
        <p:nvSpPr>
          <p:cNvPr id="120" name="文本框 20"/>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项目</a:t>
            </a:r>
            <a:r>
              <a:rPr lang="zh-CN" altLang="en-US" sz="2800" b="1" dirty="0">
                <a:solidFill>
                  <a:schemeClr val="accent2"/>
                </a:solidFill>
                <a:cs typeface="+mn-ea"/>
                <a:sym typeface="+mn-lt"/>
              </a:rPr>
              <a:t>创新</a:t>
            </a:r>
            <a:endParaRPr lang="zh-CN" altLang="en-US" sz="2800" b="1" dirty="0">
              <a:solidFill>
                <a:schemeClr val="accent2"/>
              </a:solidFill>
              <a:cs typeface="+mn-ea"/>
              <a:sym typeface="+mn-lt"/>
            </a:endParaRPr>
          </a:p>
        </p:txBody>
      </p:sp>
      <p:sp>
        <p:nvSpPr>
          <p:cNvPr id="122"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3"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p:cTn id="7" dur="500" fill="hold"/>
                                        <p:tgtEl>
                                          <p:spTgt spid="116"/>
                                        </p:tgtEl>
                                        <p:attrNameLst>
                                          <p:attrName>ppt_w</p:attrName>
                                        </p:attrNameLst>
                                      </p:cBhvr>
                                      <p:tavLst>
                                        <p:tav tm="0">
                                          <p:val>
                                            <p:fltVal val="0"/>
                                          </p:val>
                                        </p:tav>
                                        <p:tav tm="100000">
                                          <p:val>
                                            <p:strVal val="#ppt_w"/>
                                          </p:val>
                                        </p:tav>
                                      </p:tavLst>
                                    </p:anim>
                                    <p:anim calcmode="lin" valueType="num">
                                      <p:cBhvr>
                                        <p:cTn id="8" dur="500" fill="hold"/>
                                        <p:tgtEl>
                                          <p:spTgt spid="116"/>
                                        </p:tgtEl>
                                        <p:attrNameLst>
                                          <p:attrName>ppt_h</p:attrName>
                                        </p:attrNameLst>
                                      </p:cBhvr>
                                      <p:tavLst>
                                        <p:tav tm="0">
                                          <p:val>
                                            <p:fltVal val="0"/>
                                          </p:val>
                                        </p:tav>
                                        <p:tav tm="100000">
                                          <p:val>
                                            <p:strVal val="#ppt_h"/>
                                          </p:val>
                                        </p:tav>
                                      </p:tavLst>
                                    </p:anim>
                                    <p:animEffect transition="in" filter="fade">
                                      <p:cBhvr>
                                        <p:cTn id="9" dur="500"/>
                                        <p:tgtEl>
                                          <p:spTgt spid="116"/>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89"/>
                                        </p:tgtEl>
                                        <p:attrNameLst>
                                          <p:attrName>style.visibility</p:attrName>
                                        </p:attrNameLst>
                                      </p:cBhvr>
                                      <p:to>
                                        <p:strVal val="visible"/>
                                      </p:to>
                                    </p:set>
                                    <p:animEffect transition="in" filter="wipe(right)">
                                      <p:cBhvr>
                                        <p:cTn id="13" dur="500"/>
                                        <p:tgtEl>
                                          <p:spTgt spid="8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04">
                                            <p:txEl>
                                              <p:pRg st="0" end="0"/>
                                            </p:txEl>
                                          </p:spTgt>
                                        </p:tgtEl>
                                        <p:attrNameLst>
                                          <p:attrName>style.visibility</p:attrName>
                                        </p:attrNameLst>
                                      </p:cBhvr>
                                      <p:to>
                                        <p:strVal val="visible"/>
                                      </p:to>
                                    </p:set>
                                    <p:animEffect transition="in" filter="fade">
                                      <p:cBhvr>
                                        <p:cTn id="17" dur="500"/>
                                        <p:tgtEl>
                                          <p:spTgt spid="104">
                                            <p:txEl>
                                              <p:pRg st="0" end="0"/>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8"/>
                                        </p:tgtEl>
                                        <p:attrNameLst>
                                          <p:attrName>style.visibility</p:attrName>
                                        </p:attrNameLst>
                                      </p:cBhvr>
                                      <p:to>
                                        <p:strVal val="visible"/>
                                      </p:to>
                                    </p:set>
                                    <p:animEffect transition="in" filter="fade">
                                      <p:cBhvr>
                                        <p:cTn id="20" dur="500"/>
                                        <p:tgtEl>
                                          <p:spTgt spid="98"/>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10">
                                            <p:txEl>
                                              <p:pRg st="0" end="0"/>
                                            </p:txEl>
                                          </p:spTgt>
                                        </p:tgtEl>
                                        <p:attrNameLst>
                                          <p:attrName>style.visibility</p:attrName>
                                        </p:attrNameLst>
                                      </p:cBhvr>
                                      <p:to>
                                        <p:strVal val="visible"/>
                                      </p:to>
                                    </p:set>
                                    <p:animEffect transition="in" filter="fade">
                                      <p:cBhvr>
                                        <p:cTn id="24" dur="500"/>
                                        <p:tgtEl>
                                          <p:spTgt spid="110">
                                            <p:txEl>
                                              <p:pRg st="0" end="0"/>
                                            </p:txEl>
                                          </p:spTgt>
                                        </p:tgtEl>
                                      </p:cBhvr>
                                    </p:animEffect>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wipe(right)">
                                      <p:cBhvr>
                                        <p:cTn id="28" dur="500"/>
                                        <p:tgtEl>
                                          <p:spTgt spid="83"/>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105">
                                            <p:txEl>
                                              <p:pRg st="0" end="0"/>
                                            </p:txEl>
                                          </p:spTgt>
                                        </p:tgtEl>
                                        <p:attrNameLst>
                                          <p:attrName>style.visibility</p:attrName>
                                        </p:attrNameLst>
                                      </p:cBhvr>
                                      <p:to>
                                        <p:strVal val="visible"/>
                                      </p:to>
                                    </p:set>
                                    <p:animEffect transition="in" filter="fade">
                                      <p:cBhvr>
                                        <p:cTn id="32" dur="500"/>
                                        <p:tgtEl>
                                          <p:spTgt spid="105">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9"/>
                                        </p:tgtEl>
                                        <p:attrNameLst>
                                          <p:attrName>style.visibility</p:attrName>
                                        </p:attrNameLst>
                                      </p:cBhvr>
                                      <p:to>
                                        <p:strVal val="visible"/>
                                      </p:to>
                                    </p:set>
                                    <p:animEffect transition="in" filter="fade">
                                      <p:cBhvr>
                                        <p:cTn id="35" dur="500"/>
                                        <p:tgtEl>
                                          <p:spTgt spid="99"/>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111">
                                            <p:txEl>
                                              <p:pRg st="0" end="0"/>
                                            </p:txEl>
                                          </p:spTgt>
                                        </p:tgtEl>
                                        <p:attrNameLst>
                                          <p:attrName>style.visibility</p:attrName>
                                        </p:attrNameLst>
                                      </p:cBhvr>
                                      <p:to>
                                        <p:strVal val="visible"/>
                                      </p:to>
                                    </p:set>
                                    <p:animEffect transition="in" filter="fade">
                                      <p:cBhvr>
                                        <p:cTn id="39" dur="500"/>
                                        <p:tgtEl>
                                          <p:spTgt spid="111">
                                            <p:txEl>
                                              <p:pRg st="0" end="0"/>
                                            </p:txEl>
                                          </p:spTgt>
                                        </p:tgtEl>
                                      </p:cBhvr>
                                    </p:animEffect>
                                  </p:childTnLst>
                                </p:cTn>
                              </p:par>
                            </p:childTnLst>
                          </p:cTn>
                        </p:par>
                        <p:par>
                          <p:cTn id="40" fill="hold">
                            <p:stCondLst>
                              <p:cond delay="3500"/>
                            </p:stCondLst>
                            <p:childTnLst>
                              <p:par>
                                <p:cTn id="41" presetID="22" presetClass="entr" presetSubtype="2" fill="hold" nodeType="afterEffect">
                                  <p:stCondLst>
                                    <p:cond delay="0"/>
                                  </p:stCondLst>
                                  <p:childTnLst>
                                    <p:set>
                                      <p:cBhvr>
                                        <p:cTn id="42" dur="1" fill="hold">
                                          <p:stCondLst>
                                            <p:cond delay="0"/>
                                          </p:stCondLst>
                                        </p:cTn>
                                        <p:tgtEl>
                                          <p:spTgt spid="95"/>
                                        </p:tgtEl>
                                        <p:attrNameLst>
                                          <p:attrName>style.visibility</p:attrName>
                                        </p:attrNameLst>
                                      </p:cBhvr>
                                      <p:to>
                                        <p:strVal val="visible"/>
                                      </p:to>
                                    </p:set>
                                    <p:animEffect transition="in" filter="wipe(right)">
                                      <p:cBhvr>
                                        <p:cTn id="43" dur="500"/>
                                        <p:tgtEl>
                                          <p:spTgt spid="95"/>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06">
                                            <p:txEl>
                                              <p:pRg st="0" end="0"/>
                                            </p:txEl>
                                          </p:spTgt>
                                        </p:tgtEl>
                                        <p:attrNameLst>
                                          <p:attrName>style.visibility</p:attrName>
                                        </p:attrNameLst>
                                      </p:cBhvr>
                                      <p:to>
                                        <p:strVal val="visible"/>
                                      </p:to>
                                    </p:set>
                                    <p:animEffect transition="in" filter="fade">
                                      <p:cBhvr>
                                        <p:cTn id="47" dur="500"/>
                                        <p:tgtEl>
                                          <p:spTgt spid="106">
                                            <p:txEl>
                                              <p:pRg st="0" end="0"/>
                                            </p:tx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00"/>
                                        </p:tgtEl>
                                        <p:attrNameLst>
                                          <p:attrName>style.visibility</p:attrName>
                                        </p:attrNameLst>
                                      </p:cBhvr>
                                      <p:to>
                                        <p:strVal val="visible"/>
                                      </p:to>
                                    </p:set>
                                    <p:animEffect transition="in" filter="fade">
                                      <p:cBhvr>
                                        <p:cTn id="50" dur="500"/>
                                        <p:tgtEl>
                                          <p:spTgt spid="100"/>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112">
                                            <p:txEl>
                                              <p:pRg st="0" end="0"/>
                                            </p:txEl>
                                          </p:spTgt>
                                        </p:tgtEl>
                                        <p:attrNameLst>
                                          <p:attrName>style.visibility</p:attrName>
                                        </p:attrNameLst>
                                      </p:cBhvr>
                                      <p:to>
                                        <p:strVal val="visible"/>
                                      </p:to>
                                    </p:set>
                                    <p:animEffect transition="in" filter="fade">
                                      <p:cBhvr>
                                        <p:cTn id="54" dur="500"/>
                                        <p:tgtEl>
                                          <p:spTgt spid="112">
                                            <p:txEl>
                                              <p:pRg st="0" end="0"/>
                                            </p:txEl>
                                          </p:spTgt>
                                        </p:tgtEl>
                                      </p:cBhvr>
                                    </p:animEffect>
                                  </p:childTnLst>
                                </p:cTn>
                              </p:par>
                            </p:childTnLst>
                          </p:cTn>
                        </p:par>
                        <p:par>
                          <p:cTn id="55" fill="hold">
                            <p:stCondLst>
                              <p:cond delay="5000"/>
                            </p:stCondLst>
                            <p:childTnLst>
                              <p:par>
                                <p:cTn id="56" presetID="22" presetClass="entr" presetSubtype="8" fill="hold" nodeType="afterEffect">
                                  <p:stCondLst>
                                    <p:cond delay="0"/>
                                  </p:stCondLst>
                                  <p:childTnLst>
                                    <p:set>
                                      <p:cBhvr>
                                        <p:cTn id="57" dur="1" fill="hold">
                                          <p:stCondLst>
                                            <p:cond delay="0"/>
                                          </p:stCondLst>
                                        </p:cTn>
                                        <p:tgtEl>
                                          <p:spTgt spid="86"/>
                                        </p:tgtEl>
                                        <p:attrNameLst>
                                          <p:attrName>style.visibility</p:attrName>
                                        </p:attrNameLst>
                                      </p:cBhvr>
                                      <p:to>
                                        <p:strVal val="visible"/>
                                      </p:to>
                                    </p:set>
                                    <p:animEffect transition="in" filter="wipe(left)">
                                      <p:cBhvr>
                                        <p:cTn id="58" dur="500"/>
                                        <p:tgtEl>
                                          <p:spTgt spid="86"/>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107">
                                            <p:txEl>
                                              <p:pRg st="0" end="0"/>
                                            </p:txEl>
                                          </p:spTgt>
                                        </p:tgtEl>
                                        <p:attrNameLst>
                                          <p:attrName>style.visibility</p:attrName>
                                        </p:attrNameLst>
                                      </p:cBhvr>
                                      <p:to>
                                        <p:strVal val="visible"/>
                                      </p:to>
                                    </p:set>
                                    <p:animEffect transition="in" filter="fade">
                                      <p:cBhvr>
                                        <p:cTn id="62" dur="500"/>
                                        <p:tgtEl>
                                          <p:spTgt spid="107">
                                            <p:txEl>
                                              <p:pRg st="0" end="0"/>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01"/>
                                        </p:tgtEl>
                                        <p:attrNameLst>
                                          <p:attrName>style.visibility</p:attrName>
                                        </p:attrNameLst>
                                      </p:cBhvr>
                                      <p:to>
                                        <p:strVal val="visible"/>
                                      </p:to>
                                    </p:set>
                                    <p:animEffect transition="in" filter="fade">
                                      <p:cBhvr>
                                        <p:cTn id="65" dur="500"/>
                                        <p:tgtEl>
                                          <p:spTgt spid="101"/>
                                        </p:tgtEl>
                                      </p:cBhvr>
                                    </p:animEffect>
                                  </p:childTnLst>
                                </p:cTn>
                              </p:par>
                            </p:childTnLst>
                          </p:cTn>
                        </p:par>
                        <p:par>
                          <p:cTn id="66" fill="hold">
                            <p:stCondLst>
                              <p:cond delay="6000"/>
                            </p:stCondLst>
                            <p:childTnLst>
                              <p:par>
                                <p:cTn id="67" presetID="10" presetClass="entr" presetSubtype="0" fill="hold" grpId="0" nodeType="afterEffect">
                                  <p:stCondLst>
                                    <p:cond delay="0"/>
                                  </p:stCondLst>
                                  <p:childTnLst>
                                    <p:set>
                                      <p:cBhvr>
                                        <p:cTn id="68" dur="1" fill="hold">
                                          <p:stCondLst>
                                            <p:cond delay="0"/>
                                          </p:stCondLst>
                                        </p:cTn>
                                        <p:tgtEl>
                                          <p:spTgt spid="113">
                                            <p:txEl>
                                              <p:pRg st="0" end="0"/>
                                            </p:txEl>
                                          </p:spTgt>
                                        </p:tgtEl>
                                        <p:attrNameLst>
                                          <p:attrName>style.visibility</p:attrName>
                                        </p:attrNameLst>
                                      </p:cBhvr>
                                      <p:to>
                                        <p:strVal val="visible"/>
                                      </p:to>
                                    </p:set>
                                    <p:animEffect transition="in" filter="fade">
                                      <p:cBhvr>
                                        <p:cTn id="69" dur="500"/>
                                        <p:tgtEl>
                                          <p:spTgt spid="113">
                                            <p:txEl>
                                              <p:pRg st="0" end="0"/>
                                            </p:txEl>
                                          </p:spTgt>
                                        </p:tgtEl>
                                      </p:cBhvr>
                                    </p:animEffect>
                                  </p:childTnLst>
                                </p:cTn>
                              </p:par>
                            </p:childTnLst>
                          </p:cTn>
                        </p:par>
                        <p:par>
                          <p:cTn id="70" fill="hold">
                            <p:stCondLst>
                              <p:cond delay="6500"/>
                            </p:stCondLst>
                            <p:childTnLst>
                              <p:par>
                                <p:cTn id="71" presetID="22" presetClass="entr" presetSubtype="8" fill="hold" nodeType="afterEffect">
                                  <p:stCondLst>
                                    <p:cond delay="0"/>
                                  </p:stCondLst>
                                  <p:childTnLst>
                                    <p:set>
                                      <p:cBhvr>
                                        <p:cTn id="72" dur="1" fill="hold">
                                          <p:stCondLst>
                                            <p:cond delay="0"/>
                                          </p:stCondLst>
                                        </p:cTn>
                                        <p:tgtEl>
                                          <p:spTgt spid="80"/>
                                        </p:tgtEl>
                                        <p:attrNameLst>
                                          <p:attrName>style.visibility</p:attrName>
                                        </p:attrNameLst>
                                      </p:cBhvr>
                                      <p:to>
                                        <p:strVal val="visible"/>
                                      </p:to>
                                    </p:set>
                                    <p:animEffect transition="in" filter="wipe(left)">
                                      <p:cBhvr>
                                        <p:cTn id="73" dur="500"/>
                                        <p:tgtEl>
                                          <p:spTgt spid="80"/>
                                        </p:tgtEl>
                                      </p:cBhvr>
                                    </p:animEffect>
                                  </p:childTnLst>
                                </p:cTn>
                              </p:par>
                            </p:childTnLst>
                          </p:cTn>
                        </p:par>
                        <p:par>
                          <p:cTn id="74" fill="hold">
                            <p:stCondLst>
                              <p:cond delay="7000"/>
                            </p:stCondLst>
                            <p:childTnLst>
                              <p:par>
                                <p:cTn id="75" presetID="10" presetClass="entr" presetSubtype="0" fill="hold" grpId="0" nodeType="afterEffect">
                                  <p:stCondLst>
                                    <p:cond delay="0"/>
                                  </p:stCondLst>
                                  <p:childTnLst>
                                    <p:set>
                                      <p:cBhvr>
                                        <p:cTn id="76" dur="1" fill="hold">
                                          <p:stCondLst>
                                            <p:cond delay="0"/>
                                          </p:stCondLst>
                                        </p:cTn>
                                        <p:tgtEl>
                                          <p:spTgt spid="108">
                                            <p:txEl>
                                              <p:pRg st="0" end="0"/>
                                            </p:txEl>
                                          </p:spTgt>
                                        </p:tgtEl>
                                        <p:attrNameLst>
                                          <p:attrName>style.visibility</p:attrName>
                                        </p:attrNameLst>
                                      </p:cBhvr>
                                      <p:to>
                                        <p:strVal val="visible"/>
                                      </p:to>
                                    </p:set>
                                    <p:animEffect transition="in" filter="fade">
                                      <p:cBhvr>
                                        <p:cTn id="77" dur="500"/>
                                        <p:tgtEl>
                                          <p:spTgt spid="108">
                                            <p:txEl>
                                              <p:pRg st="0" end="0"/>
                                            </p:txEl>
                                          </p:spTgt>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02"/>
                                        </p:tgtEl>
                                        <p:attrNameLst>
                                          <p:attrName>style.visibility</p:attrName>
                                        </p:attrNameLst>
                                      </p:cBhvr>
                                      <p:to>
                                        <p:strVal val="visible"/>
                                      </p:to>
                                    </p:set>
                                    <p:animEffect transition="in" filter="fade">
                                      <p:cBhvr>
                                        <p:cTn id="80" dur="500"/>
                                        <p:tgtEl>
                                          <p:spTgt spid="102"/>
                                        </p:tgtEl>
                                      </p:cBhvr>
                                    </p:animEffect>
                                  </p:childTnLst>
                                </p:cTn>
                              </p:par>
                            </p:childTnLst>
                          </p:cTn>
                        </p:par>
                        <p:par>
                          <p:cTn id="81" fill="hold">
                            <p:stCondLst>
                              <p:cond delay="7500"/>
                            </p:stCondLst>
                            <p:childTnLst>
                              <p:par>
                                <p:cTn id="82" presetID="10" presetClass="entr" presetSubtype="0" fill="hold" grpId="0" nodeType="afterEffect">
                                  <p:stCondLst>
                                    <p:cond delay="0"/>
                                  </p:stCondLst>
                                  <p:childTnLst>
                                    <p:set>
                                      <p:cBhvr>
                                        <p:cTn id="83" dur="1" fill="hold">
                                          <p:stCondLst>
                                            <p:cond delay="0"/>
                                          </p:stCondLst>
                                        </p:cTn>
                                        <p:tgtEl>
                                          <p:spTgt spid="114">
                                            <p:txEl>
                                              <p:pRg st="0" end="0"/>
                                            </p:txEl>
                                          </p:spTgt>
                                        </p:tgtEl>
                                        <p:attrNameLst>
                                          <p:attrName>style.visibility</p:attrName>
                                        </p:attrNameLst>
                                      </p:cBhvr>
                                      <p:to>
                                        <p:strVal val="visible"/>
                                      </p:to>
                                    </p:set>
                                    <p:animEffect transition="in" filter="fade">
                                      <p:cBhvr>
                                        <p:cTn id="84" dur="500"/>
                                        <p:tgtEl>
                                          <p:spTgt spid="114">
                                            <p:txEl>
                                              <p:pRg st="0" end="0"/>
                                            </p:txEl>
                                          </p:spTgt>
                                        </p:tgtEl>
                                      </p:cBhvr>
                                    </p:animEffect>
                                  </p:childTnLst>
                                </p:cTn>
                              </p:par>
                            </p:childTnLst>
                          </p:cTn>
                        </p:par>
                        <p:par>
                          <p:cTn id="85" fill="hold">
                            <p:stCondLst>
                              <p:cond delay="8000"/>
                            </p:stCondLst>
                            <p:childTnLst>
                              <p:par>
                                <p:cTn id="86" presetID="22" presetClass="entr" presetSubtype="8" fill="hold" nodeType="afterEffect">
                                  <p:stCondLst>
                                    <p:cond delay="0"/>
                                  </p:stCondLst>
                                  <p:childTnLst>
                                    <p:set>
                                      <p:cBhvr>
                                        <p:cTn id="87" dur="1" fill="hold">
                                          <p:stCondLst>
                                            <p:cond delay="0"/>
                                          </p:stCondLst>
                                        </p:cTn>
                                        <p:tgtEl>
                                          <p:spTgt spid="92"/>
                                        </p:tgtEl>
                                        <p:attrNameLst>
                                          <p:attrName>style.visibility</p:attrName>
                                        </p:attrNameLst>
                                      </p:cBhvr>
                                      <p:to>
                                        <p:strVal val="visible"/>
                                      </p:to>
                                    </p:set>
                                    <p:animEffect transition="in" filter="wipe(left)">
                                      <p:cBhvr>
                                        <p:cTn id="88" dur="500"/>
                                        <p:tgtEl>
                                          <p:spTgt spid="92"/>
                                        </p:tgtEl>
                                      </p:cBhvr>
                                    </p:animEffect>
                                  </p:childTnLst>
                                </p:cTn>
                              </p:par>
                            </p:childTnLst>
                          </p:cTn>
                        </p:par>
                        <p:par>
                          <p:cTn id="89" fill="hold">
                            <p:stCondLst>
                              <p:cond delay="8500"/>
                            </p:stCondLst>
                            <p:childTnLst>
                              <p:par>
                                <p:cTn id="90" presetID="10" presetClass="entr" presetSubtype="0" fill="hold" grpId="0" nodeType="afterEffect">
                                  <p:stCondLst>
                                    <p:cond delay="0"/>
                                  </p:stCondLst>
                                  <p:childTnLst>
                                    <p:set>
                                      <p:cBhvr>
                                        <p:cTn id="91" dur="1" fill="hold">
                                          <p:stCondLst>
                                            <p:cond delay="0"/>
                                          </p:stCondLst>
                                        </p:cTn>
                                        <p:tgtEl>
                                          <p:spTgt spid="109">
                                            <p:txEl>
                                              <p:pRg st="0" end="0"/>
                                            </p:txEl>
                                          </p:spTgt>
                                        </p:tgtEl>
                                        <p:attrNameLst>
                                          <p:attrName>style.visibility</p:attrName>
                                        </p:attrNameLst>
                                      </p:cBhvr>
                                      <p:to>
                                        <p:strVal val="visible"/>
                                      </p:to>
                                    </p:set>
                                    <p:animEffect transition="in" filter="fade">
                                      <p:cBhvr>
                                        <p:cTn id="92" dur="500"/>
                                        <p:tgtEl>
                                          <p:spTgt spid="109">
                                            <p:txEl>
                                              <p:pRg st="0" end="0"/>
                                            </p:txEl>
                                          </p:spTgt>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03"/>
                                        </p:tgtEl>
                                        <p:attrNameLst>
                                          <p:attrName>style.visibility</p:attrName>
                                        </p:attrNameLst>
                                      </p:cBhvr>
                                      <p:to>
                                        <p:strVal val="visible"/>
                                      </p:to>
                                    </p:set>
                                    <p:animEffect transition="in" filter="fade">
                                      <p:cBhvr>
                                        <p:cTn id="95" dur="500"/>
                                        <p:tgtEl>
                                          <p:spTgt spid="103"/>
                                        </p:tgtEl>
                                      </p:cBhvr>
                                    </p:animEffect>
                                  </p:childTnLst>
                                </p:cTn>
                              </p:par>
                            </p:childTnLst>
                          </p:cTn>
                        </p:par>
                        <p:par>
                          <p:cTn id="96" fill="hold">
                            <p:stCondLst>
                              <p:cond delay="9000"/>
                            </p:stCondLst>
                            <p:childTnLst>
                              <p:par>
                                <p:cTn id="97" presetID="10" presetClass="entr" presetSubtype="0" fill="hold" grpId="0" nodeType="afterEffect">
                                  <p:stCondLst>
                                    <p:cond delay="0"/>
                                  </p:stCondLst>
                                  <p:childTnLst>
                                    <p:set>
                                      <p:cBhvr>
                                        <p:cTn id="98" dur="1" fill="hold">
                                          <p:stCondLst>
                                            <p:cond delay="0"/>
                                          </p:stCondLst>
                                        </p:cTn>
                                        <p:tgtEl>
                                          <p:spTgt spid="115">
                                            <p:txEl>
                                              <p:pRg st="0" end="0"/>
                                            </p:txEl>
                                          </p:spTgt>
                                        </p:tgtEl>
                                        <p:attrNameLst>
                                          <p:attrName>style.visibility</p:attrName>
                                        </p:attrNameLst>
                                      </p:cBhvr>
                                      <p:to>
                                        <p:strVal val="visible"/>
                                      </p:to>
                                    </p:set>
                                    <p:animEffect transition="in" filter="fade">
                                      <p:cBhvr>
                                        <p:cTn id="99" dur="500"/>
                                        <p:tgtEl>
                                          <p:spTgt spid="1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99" grpId="0" animBg="1"/>
      <p:bldP spid="100" grpId="0" animBg="1"/>
      <p:bldP spid="101" grpId="0" animBg="1"/>
      <p:bldP spid="102" grpId="0" animBg="1"/>
      <p:bldP spid="103" grpId="0" animBg="1"/>
      <p:bldP spid="104" grpId="0" build="p">
        <p:tmplLst>
          <p:tmpl lvl="1">
            <p:tnLst>
              <p:par>
                <p:cTn presetID="10" presetClass="entr" presetSubtype="0" fill="hold" nodeType="afterEffect">
                  <p:stCondLst>
                    <p:cond delay="0"/>
                  </p:stCondLst>
                  <p:childTnLst>
                    <p:set>
                      <p:cBhvr>
                        <p:cTn dur="1" fill="hold">
                          <p:stCondLst>
                            <p:cond delay="0"/>
                          </p:stCondLst>
                        </p:cTn>
                        <p:tgtEl>
                          <p:spTgt spid="104"/>
                        </p:tgtEl>
                        <p:attrNameLst>
                          <p:attrName>style.visibility</p:attrName>
                        </p:attrNameLst>
                      </p:cBhvr>
                      <p:to>
                        <p:strVal val="visible"/>
                      </p:to>
                    </p:set>
                    <p:animEffect transition="in" filter="fade">
                      <p:cBhvr>
                        <p:cTn dur="500"/>
                        <p:tgtEl>
                          <p:spTgt spid="104"/>
                        </p:tgtEl>
                      </p:cBhvr>
                    </p:animEffect>
                  </p:childTnLst>
                </p:cTn>
              </p:par>
            </p:tnLst>
          </p:tmpl>
        </p:tmplLst>
      </p:bldP>
      <p:bldP spid="105" grpId="0" build="p">
        <p:tmplLst>
          <p:tmpl lvl="1">
            <p:tnLst>
              <p:par>
                <p:cTn presetID="10" presetClass="entr" presetSubtype="0" fill="hold" nodeType="afterEffect">
                  <p:stCondLst>
                    <p:cond delay="0"/>
                  </p:stCondLst>
                  <p:childTnLst>
                    <p:set>
                      <p:cBhvr>
                        <p:cTn dur="1" fill="hold">
                          <p:stCondLst>
                            <p:cond delay="0"/>
                          </p:stCondLst>
                        </p:cTn>
                        <p:tgtEl>
                          <p:spTgt spid="105"/>
                        </p:tgtEl>
                        <p:attrNameLst>
                          <p:attrName>style.visibility</p:attrName>
                        </p:attrNameLst>
                      </p:cBhvr>
                      <p:to>
                        <p:strVal val="visible"/>
                      </p:to>
                    </p:set>
                    <p:animEffect transition="in" filter="fade">
                      <p:cBhvr>
                        <p:cTn dur="500"/>
                        <p:tgtEl>
                          <p:spTgt spid="105"/>
                        </p:tgtEl>
                      </p:cBhvr>
                    </p:animEffect>
                  </p:childTnLst>
                </p:cTn>
              </p:par>
            </p:tnLst>
          </p:tmpl>
        </p:tmplLst>
      </p:bldP>
      <p:bldP spid="106" grpId="0" build="p">
        <p:tmplLst>
          <p:tmpl lvl="1">
            <p:tnLst>
              <p:par>
                <p:cTn presetID="10" presetClass="entr" presetSubtype="0" fill="hold" nodeType="afterEffect">
                  <p:stCondLst>
                    <p:cond delay="0"/>
                  </p:stCondLst>
                  <p:childTnLst>
                    <p:set>
                      <p:cBhvr>
                        <p:cTn dur="1" fill="hold">
                          <p:stCondLst>
                            <p:cond delay="0"/>
                          </p:stCondLst>
                        </p:cTn>
                        <p:tgtEl>
                          <p:spTgt spid="106"/>
                        </p:tgtEl>
                        <p:attrNameLst>
                          <p:attrName>style.visibility</p:attrName>
                        </p:attrNameLst>
                      </p:cBhvr>
                      <p:to>
                        <p:strVal val="visible"/>
                      </p:to>
                    </p:set>
                    <p:animEffect transition="in" filter="fade">
                      <p:cBhvr>
                        <p:cTn dur="500"/>
                        <p:tgtEl>
                          <p:spTgt spid="106"/>
                        </p:tgtEl>
                      </p:cBhvr>
                    </p:animEffect>
                  </p:childTnLst>
                </p:cTn>
              </p:par>
            </p:tnLst>
          </p:tmpl>
        </p:tmplLst>
      </p:bldP>
      <p:bldP spid="107" grpId="0" build="p">
        <p:tmplLst>
          <p:tmpl lvl="1">
            <p:tnLst>
              <p:par>
                <p:cTn presetID="10" presetClass="entr" presetSubtype="0" fill="hold" nodeType="afterEffect">
                  <p:stCondLst>
                    <p:cond delay="0"/>
                  </p:stCondLst>
                  <p:childTnLst>
                    <p:set>
                      <p:cBhvr>
                        <p:cTn dur="1" fill="hold">
                          <p:stCondLst>
                            <p:cond delay="0"/>
                          </p:stCondLst>
                        </p:cTn>
                        <p:tgtEl>
                          <p:spTgt spid="107"/>
                        </p:tgtEl>
                        <p:attrNameLst>
                          <p:attrName>style.visibility</p:attrName>
                        </p:attrNameLst>
                      </p:cBhvr>
                      <p:to>
                        <p:strVal val="visible"/>
                      </p:to>
                    </p:set>
                    <p:animEffect transition="in" filter="fade">
                      <p:cBhvr>
                        <p:cTn dur="500"/>
                        <p:tgtEl>
                          <p:spTgt spid="107"/>
                        </p:tgtEl>
                      </p:cBhvr>
                    </p:animEffect>
                  </p:childTnLst>
                </p:cTn>
              </p:par>
            </p:tnLst>
          </p:tmpl>
        </p:tmplLst>
      </p:bldP>
      <p:bldP spid="108" grpId="0" build="p">
        <p:tmplLst>
          <p:tmpl lvl="1">
            <p:tnLst>
              <p:par>
                <p:cTn presetID="10" presetClass="entr" presetSubtype="0" fill="hold" nodeType="afterEffect">
                  <p:stCondLst>
                    <p:cond delay="0"/>
                  </p:stCondLst>
                  <p:childTnLst>
                    <p:set>
                      <p:cBhvr>
                        <p:cTn dur="1" fill="hold">
                          <p:stCondLst>
                            <p:cond delay="0"/>
                          </p:stCondLst>
                        </p:cTn>
                        <p:tgtEl>
                          <p:spTgt spid="108"/>
                        </p:tgtEl>
                        <p:attrNameLst>
                          <p:attrName>style.visibility</p:attrName>
                        </p:attrNameLst>
                      </p:cBhvr>
                      <p:to>
                        <p:strVal val="visible"/>
                      </p:to>
                    </p:set>
                    <p:animEffect transition="in" filter="fade">
                      <p:cBhvr>
                        <p:cTn dur="500"/>
                        <p:tgtEl>
                          <p:spTgt spid="108"/>
                        </p:tgtEl>
                      </p:cBhvr>
                    </p:animEffect>
                  </p:childTnLst>
                </p:cTn>
              </p:par>
            </p:tnLst>
          </p:tmpl>
        </p:tmplLst>
      </p:bldP>
      <p:bldP spid="109" grpId="0" build="p">
        <p:tmplLst>
          <p:tmpl lvl="1">
            <p:tnLst>
              <p:par>
                <p:cTn presetID="10" presetClass="entr" presetSubtype="0" fill="hold" nodeType="afterEffect">
                  <p:stCondLst>
                    <p:cond delay="0"/>
                  </p:stCondLst>
                  <p:childTnLst>
                    <p:set>
                      <p:cBhvr>
                        <p:cTn dur="1" fill="hold">
                          <p:stCondLst>
                            <p:cond delay="0"/>
                          </p:stCondLst>
                        </p:cTn>
                        <p:tgtEl>
                          <p:spTgt spid="109"/>
                        </p:tgtEl>
                        <p:attrNameLst>
                          <p:attrName>style.visibility</p:attrName>
                        </p:attrNameLst>
                      </p:cBhvr>
                      <p:to>
                        <p:strVal val="visible"/>
                      </p:to>
                    </p:set>
                    <p:animEffect transition="in" filter="fade">
                      <p:cBhvr>
                        <p:cTn dur="500"/>
                        <p:tgtEl>
                          <p:spTgt spid="109"/>
                        </p:tgtEl>
                      </p:cBhvr>
                    </p:animEffect>
                  </p:childTnLst>
                </p:cTn>
              </p:par>
            </p:tnLst>
          </p:tmpl>
        </p:tmplLst>
      </p:bldP>
      <p:bldP spid="110" grpId="0" build="p">
        <p:tmplLst>
          <p:tmpl lvl="1">
            <p:tnLst>
              <p:par>
                <p:cTn presetID="10" presetClass="entr" presetSubtype="0" fill="hold" nodeType="afterEffect">
                  <p:stCondLst>
                    <p:cond delay="0"/>
                  </p:stCondLst>
                  <p:childTnLst>
                    <p:set>
                      <p:cBhvr>
                        <p:cTn dur="1" fill="hold">
                          <p:stCondLst>
                            <p:cond delay="0"/>
                          </p:stCondLst>
                        </p:cTn>
                        <p:tgtEl>
                          <p:spTgt spid="110"/>
                        </p:tgtEl>
                        <p:attrNameLst>
                          <p:attrName>style.visibility</p:attrName>
                        </p:attrNameLst>
                      </p:cBhvr>
                      <p:to>
                        <p:strVal val="visible"/>
                      </p:to>
                    </p:set>
                    <p:animEffect transition="in" filter="fade">
                      <p:cBhvr>
                        <p:cTn dur="500"/>
                        <p:tgtEl>
                          <p:spTgt spid="110"/>
                        </p:tgtEl>
                      </p:cBhvr>
                    </p:animEffect>
                  </p:childTnLst>
                </p:cTn>
              </p:par>
            </p:tnLst>
          </p:tmpl>
        </p:tmplLst>
      </p:bldP>
      <p:bldP spid="111" grpId="0" build="p">
        <p:tmplLst>
          <p:tmpl lvl="1">
            <p:tnLst>
              <p:par>
                <p:cTn presetID="10" presetClass="entr" presetSubtype="0" fill="hold" nodeType="afterEffect">
                  <p:stCondLst>
                    <p:cond delay="0"/>
                  </p:stCondLst>
                  <p:childTnLst>
                    <p:set>
                      <p:cBhvr>
                        <p:cTn dur="1" fill="hold">
                          <p:stCondLst>
                            <p:cond delay="0"/>
                          </p:stCondLst>
                        </p:cTn>
                        <p:tgtEl>
                          <p:spTgt spid="111"/>
                        </p:tgtEl>
                        <p:attrNameLst>
                          <p:attrName>style.visibility</p:attrName>
                        </p:attrNameLst>
                      </p:cBhvr>
                      <p:to>
                        <p:strVal val="visible"/>
                      </p:to>
                    </p:set>
                    <p:animEffect transition="in" filter="fade">
                      <p:cBhvr>
                        <p:cTn dur="500"/>
                        <p:tgtEl>
                          <p:spTgt spid="111"/>
                        </p:tgtEl>
                      </p:cBhvr>
                    </p:animEffect>
                  </p:childTnLst>
                </p:cTn>
              </p:par>
            </p:tnLst>
          </p:tmpl>
        </p:tmplLst>
      </p:bldP>
      <p:bldP spid="112" grpId="0" build="p">
        <p:tmplLst>
          <p:tmpl lvl="1">
            <p:tnLst>
              <p:par>
                <p:cTn presetID="10" presetClass="entr" presetSubtype="0" fill="hold" nodeType="afterEffect">
                  <p:stCondLst>
                    <p:cond delay="0"/>
                  </p:stCondLst>
                  <p:childTnLst>
                    <p:set>
                      <p:cBhvr>
                        <p:cTn dur="1" fill="hold">
                          <p:stCondLst>
                            <p:cond delay="0"/>
                          </p:stCondLst>
                        </p:cTn>
                        <p:tgtEl>
                          <p:spTgt spid="112"/>
                        </p:tgtEl>
                        <p:attrNameLst>
                          <p:attrName>style.visibility</p:attrName>
                        </p:attrNameLst>
                      </p:cBhvr>
                      <p:to>
                        <p:strVal val="visible"/>
                      </p:to>
                    </p:set>
                    <p:animEffect transition="in" filter="fade">
                      <p:cBhvr>
                        <p:cTn dur="500"/>
                        <p:tgtEl>
                          <p:spTgt spid="112"/>
                        </p:tgtEl>
                      </p:cBhvr>
                    </p:animEffect>
                  </p:childTnLst>
                </p:cTn>
              </p:par>
            </p:tnLst>
          </p:tmpl>
        </p:tmplLst>
      </p:bldP>
      <p:bldP spid="113" grpId="0" build="p">
        <p:tmplLst>
          <p:tmpl lvl="1">
            <p:tnLst>
              <p:par>
                <p:cTn presetID="10" presetClass="entr" presetSubtype="0" fill="hold" nodeType="afterEffect">
                  <p:stCondLst>
                    <p:cond delay="0"/>
                  </p:stCondLst>
                  <p:childTnLst>
                    <p:set>
                      <p:cBhvr>
                        <p:cTn dur="1" fill="hold">
                          <p:stCondLst>
                            <p:cond delay="0"/>
                          </p:stCondLst>
                        </p:cTn>
                        <p:tgtEl>
                          <p:spTgt spid="113"/>
                        </p:tgtEl>
                        <p:attrNameLst>
                          <p:attrName>style.visibility</p:attrName>
                        </p:attrNameLst>
                      </p:cBhvr>
                      <p:to>
                        <p:strVal val="visible"/>
                      </p:to>
                    </p:set>
                    <p:animEffect transition="in" filter="fade">
                      <p:cBhvr>
                        <p:cTn dur="500"/>
                        <p:tgtEl>
                          <p:spTgt spid="113"/>
                        </p:tgtEl>
                      </p:cBhvr>
                    </p:animEffect>
                  </p:childTnLst>
                </p:cTn>
              </p:par>
            </p:tnLst>
          </p:tmpl>
        </p:tmplLst>
      </p:bldP>
      <p:bldP spid="114" grpId="0" build="p">
        <p:tmplLst>
          <p:tmpl lvl="1">
            <p:tnLst>
              <p:par>
                <p:cTn presetID="10" presetClass="entr" presetSubtype="0" fill="hold" nodeType="afterEffect">
                  <p:stCondLst>
                    <p:cond delay="0"/>
                  </p:stCondLst>
                  <p:childTnLst>
                    <p:set>
                      <p:cBhvr>
                        <p:cTn dur="1" fill="hold">
                          <p:stCondLst>
                            <p:cond delay="0"/>
                          </p:stCondLst>
                        </p:cTn>
                        <p:tgtEl>
                          <p:spTgt spid="114"/>
                        </p:tgtEl>
                        <p:attrNameLst>
                          <p:attrName>style.visibility</p:attrName>
                        </p:attrNameLst>
                      </p:cBhvr>
                      <p:to>
                        <p:strVal val="visible"/>
                      </p:to>
                    </p:set>
                    <p:animEffect transition="in" filter="fade">
                      <p:cBhvr>
                        <p:cTn dur="500"/>
                        <p:tgtEl>
                          <p:spTgt spid="114"/>
                        </p:tgtEl>
                      </p:cBhvr>
                    </p:animEffect>
                  </p:childTnLst>
                </p:cTn>
              </p:par>
            </p:tnLst>
          </p:tmpl>
        </p:tmplLst>
      </p:bldP>
      <p:bldP spid="115" grpId="0" build="p">
        <p:tmplLst>
          <p:tmpl lvl="1">
            <p:tnLst>
              <p:par>
                <p:cTn presetID="10" presetClass="entr" presetSubtype="0" fill="hold" nodeType="afterEffect">
                  <p:stCondLst>
                    <p:cond delay="0"/>
                  </p:stCondLst>
                  <p:childTnLst>
                    <p:set>
                      <p:cBhvr>
                        <p:cTn dur="1" fill="hold">
                          <p:stCondLst>
                            <p:cond delay="0"/>
                          </p:stCondLst>
                        </p:cTn>
                        <p:tgtEl>
                          <p:spTgt spid="115"/>
                        </p:tgtEl>
                        <p:attrNameLst>
                          <p:attrName>style.visibility</p:attrName>
                        </p:attrNameLst>
                      </p:cBhvr>
                      <p:to>
                        <p:strVal val="visible"/>
                      </p:to>
                    </p:set>
                    <p:animEffect transition="in" filter="fade">
                      <p:cBhvr>
                        <p:cTn dur="500"/>
                        <p:tgtEl>
                          <p:spTgt spid="115"/>
                        </p:tgtEl>
                      </p:cBhvr>
                    </p:animEffect>
                  </p:childTnLst>
                </p:cTn>
              </p:par>
            </p:tnLst>
          </p:tmpl>
        </p:tmplLst>
      </p:b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58415" cy="829945"/>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05</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项目展示</a:t>
            </a:r>
            <a:endParaRPr lang="zh-CN" altLang="en-US" sz="4000" b="1" dirty="0">
              <a:solidFill>
                <a:schemeClr val="accent3"/>
              </a:solidFill>
              <a:cs typeface="+mn-ea"/>
              <a:sym typeface="+mn-lt"/>
            </a:endParaRPr>
          </a:p>
        </p:txBody>
      </p:sp>
      <p:sp>
        <p:nvSpPr>
          <p:cNvPr id="17" name="任意多边形 16"/>
          <p:cNvSpPr/>
          <p:nvPr/>
        </p:nvSpPr>
        <p:spPr>
          <a:xfrm rot="2700000">
            <a:off x="9435201"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20" grpId="0" bldLvl="0" animBg="1"/>
      <p:bldP spid="6" grpId="0" bldLvl="0" animBg="1"/>
      <p:bldP spid="12" grpId="0" bldLvl="0" animBg="1"/>
      <p:bldP spid="13" grpId="0"/>
      <p:bldP spid="14" grpId="0"/>
      <p:bldP spid="17" grpId="0" bldLvl="0" animBg="1"/>
      <p:bldP spid="1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创新</a:t>
            </a:r>
            <a:r>
              <a:rPr lang="zh-CN" altLang="en-US" sz="2800" b="1" dirty="0">
                <a:solidFill>
                  <a:schemeClr val="accent2"/>
                </a:solidFill>
                <a:cs typeface="+mn-ea"/>
                <a:sym typeface="+mn-lt"/>
              </a:rPr>
              <a:t>工具</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2" name="图片 1" descr="~W}OM0V(2L$_N~O`8FNBEJW"/>
          <p:cNvPicPr>
            <a:picLocks noChangeAspect="1"/>
          </p:cNvPicPr>
          <p:nvPr/>
        </p:nvPicPr>
        <p:blipFill>
          <a:blip r:embed="rId1"/>
          <a:stretch>
            <a:fillRect/>
          </a:stretch>
        </p:blipFill>
        <p:spPr>
          <a:xfrm>
            <a:off x="5431155" y="153670"/>
            <a:ext cx="6504305" cy="3178175"/>
          </a:xfrm>
          <a:prstGeom prst="rect">
            <a:avLst/>
          </a:prstGeom>
        </p:spPr>
      </p:pic>
      <p:pic>
        <p:nvPicPr>
          <p:cNvPr id="3" name="图片 2" descr="JW`YOR)EUD}}6PT9DVS[4P0"/>
          <p:cNvPicPr>
            <a:picLocks noChangeAspect="1"/>
          </p:cNvPicPr>
          <p:nvPr/>
        </p:nvPicPr>
        <p:blipFill>
          <a:blip r:embed="rId2"/>
          <a:stretch>
            <a:fillRect/>
          </a:stretch>
        </p:blipFill>
        <p:spPr>
          <a:xfrm>
            <a:off x="429895" y="3533140"/>
            <a:ext cx="5732780" cy="3129915"/>
          </a:xfrm>
          <a:prstGeom prst="rect">
            <a:avLst/>
          </a:prstGeom>
        </p:spPr>
      </p:pic>
      <p:sp>
        <p:nvSpPr>
          <p:cNvPr id="4" name="文本框 3"/>
          <p:cNvSpPr txBox="1"/>
          <p:nvPr/>
        </p:nvSpPr>
        <p:spPr>
          <a:xfrm>
            <a:off x="3736975" y="1750695"/>
            <a:ext cx="851535" cy="368300"/>
          </a:xfrm>
          <a:prstGeom prst="rect">
            <a:avLst/>
          </a:prstGeom>
          <a:noFill/>
        </p:spPr>
        <p:txBody>
          <a:bodyPr wrap="none" rtlCol="0">
            <a:spAutoFit/>
          </a:bodyPr>
          <a:p>
            <a:r>
              <a:rPr lang="en-US" altLang="zh-CN"/>
              <a:t>Figma</a:t>
            </a:r>
            <a:endParaRPr lang="en-US" altLang="zh-CN"/>
          </a:p>
        </p:txBody>
      </p:sp>
      <p:sp>
        <p:nvSpPr>
          <p:cNvPr id="5" name="文本框 4"/>
          <p:cNvSpPr txBox="1"/>
          <p:nvPr/>
        </p:nvSpPr>
        <p:spPr>
          <a:xfrm>
            <a:off x="7283450" y="4914265"/>
            <a:ext cx="1226820" cy="368300"/>
          </a:xfrm>
          <a:prstGeom prst="rect">
            <a:avLst/>
          </a:prstGeom>
          <a:noFill/>
        </p:spPr>
        <p:txBody>
          <a:bodyPr wrap="none" rtlCol="0">
            <a:spAutoFit/>
          </a:bodyPr>
          <a:p>
            <a:r>
              <a:rPr lang="en-US" altLang="zh-CN"/>
              <a:t>Gitkra</a:t>
            </a:r>
            <a:r>
              <a:rPr lang="en-US" altLang="zh-CN"/>
              <a:t>ken</a:t>
            </a:r>
            <a:endParaRPr lang="en-US" altLang="zh-CN"/>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26720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支付宝沙箱</a:t>
            </a:r>
            <a:r>
              <a:rPr lang="zh-CN" altLang="en-US" sz="2800" b="1" dirty="0">
                <a:solidFill>
                  <a:schemeClr val="accent2"/>
                </a:solidFill>
                <a:cs typeface="+mn-ea"/>
                <a:sym typeface="+mn-lt"/>
              </a:rPr>
              <a:t>支付</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2" name="图片 1" descr="K3%FI{CH69(~4JHKBA@9~1G"/>
          <p:cNvPicPr>
            <a:picLocks noChangeAspect="1"/>
          </p:cNvPicPr>
          <p:nvPr/>
        </p:nvPicPr>
        <p:blipFill>
          <a:blip r:embed="rId1"/>
          <a:stretch>
            <a:fillRect/>
          </a:stretch>
        </p:blipFill>
        <p:spPr>
          <a:xfrm>
            <a:off x="1445895" y="1039495"/>
            <a:ext cx="9123045" cy="5701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首页</a:t>
            </a:r>
            <a:r>
              <a:rPr lang="zh-CN" altLang="en-US" sz="2800" b="1" dirty="0">
                <a:solidFill>
                  <a:schemeClr val="accent2"/>
                </a:solidFill>
                <a:cs typeface="+mn-ea"/>
                <a:sym typeface="+mn-lt"/>
              </a:rPr>
              <a:t>用户</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2" name="图片 1"/>
          <p:cNvPicPr>
            <a:picLocks noChangeAspect="1"/>
          </p:cNvPicPr>
          <p:nvPr/>
        </p:nvPicPr>
        <p:blipFill>
          <a:blip r:embed="rId1"/>
          <a:stretch>
            <a:fillRect/>
          </a:stretch>
        </p:blipFill>
        <p:spPr>
          <a:xfrm>
            <a:off x="6164580" y="75565"/>
            <a:ext cx="6027420" cy="3767455"/>
          </a:xfrm>
          <a:prstGeom prst="rect">
            <a:avLst/>
          </a:prstGeom>
        </p:spPr>
      </p:pic>
      <p:pic>
        <p:nvPicPr>
          <p:cNvPr id="4" name="图片 3"/>
          <p:cNvPicPr>
            <a:picLocks noChangeAspect="1"/>
          </p:cNvPicPr>
          <p:nvPr/>
        </p:nvPicPr>
        <p:blipFill>
          <a:blip r:embed="rId2"/>
          <a:stretch>
            <a:fillRect/>
          </a:stretch>
        </p:blipFill>
        <p:spPr>
          <a:xfrm>
            <a:off x="306705" y="3306445"/>
            <a:ext cx="5681345" cy="3551555"/>
          </a:xfrm>
          <a:prstGeom prst="rect">
            <a:avLst/>
          </a:prstGeom>
        </p:spPr>
      </p:pic>
      <p:sp>
        <p:nvSpPr>
          <p:cNvPr id="5" name="文本框 4"/>
          <p:cNvSpPr txBox="1"/>
          <p:nvPr/>
        </p:nvSpPr>
        <p:spPr>
          <a:xfrm>
            <a:off x="3717925" y="2000250"/>
            <a:ext cx="1097280" cy="368300"/>
          </a:xfrm>
          <a:prstGeom prst="rect">
            <a:avLst/>
          </a:prstGeom>
          <a:noFill/>
        </p:spPr>
        <p:txBody>
          <a:bodyPr wrap="none" rtlCol="0">
            <a:spAutoFit/>
          </a:bodyPr>
          <a:p>
            <a:r>
              <a:rPr lang="zh-CN" altLang="en-US"/>
              <a:t>首页</a:t>
            </a:r>
            <a:r>
              <a:rPr lang="zh-CN" altLang="en-US"/>
              <a:t>界面</a:t>
            </a:r>
            <a:endParaRPr lang="zh-CN" altLang="en-US"/>
          </a:p>
        </p:txBody>
      </p:sp>
      <p:sp>
        <p:nvSpPr>
          <p:cNvPr id="7" name="文本框 6"/>
          <p:cNvSpPr txBox="1"/>
          <p:nvPr/>
        </p:nvSpPr>
        <p:spPr>
          <a:xfrm>
            <a:off x="7331710" y="5067300"/>
            <a:ext cx="1554480" cy="368300"/>
          </a:xfrm>
          <a:prstGeom prst="rect">
            <a:avLst/>
          </a:prstGeom>
          <a:noFill/>
        </p:spPr>
        <p:txBody>
          <a:bodyPr wrap="none" rtlCol="0">
            <a:spAutoFit/>
          </a:bodyPr>
          <a:p>
            <a:r>
              <a:rPr lang="zh-CN" altLang="en-US"/>
              <a:t>用户登录</a:t>
            </a:r>
            <a:r>
              <a:rPr lang="zh-CN" altLang="en-US"/>
              <a:t>界面</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隐私</a:t>
            </a:r>
            <a:r>
              <a:rPr lang="zh-CN" altLang="en-US" sz="2800" b="1" dirty="0">
                <a:solidFill>
                  <a:schemeClr val="accent2"/>
                </a:solidFill>
                <a:cs typeface="+mn-ea"/>
                <a:sym typeface="+mn-lt"/>
              </a:rPr>
              <a:t>加密</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2" name="图片 1"/>
          <p:cNvPicPr>
            <a:picLocks noChangeAspect="1"/>
          </p:cNvPicPr>
          <p:nvPr/>
        </p:nvPicPr>
        <p:blipFill>
          <a:blip r:embed="rId1"/>
          <a:stretch>
            <a:fillRect/>
          </a:stretch>
        </p:blipFill>
        <p:spPr>
          <a:xfrm>
            <a:off x="1598930" y="1264285"/>
            <a:ext cx="9699625" cy="51257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后台管理</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pic>
        <p:nvPicPr>
          <p:cNvPr id="2" name="图片 1"/>
          <p:cNvPicPr>
            <a:picLocks noChangeAspect="1"/>
          </p:cNvPicPr>
          <p:nvPr/>
        </p:nvPicPr>
        <p:blipFill>
          <a:blip r:embed="rId1"/>
          <a:stretch>
            <a:fillRect/>
          </a:stretch>
        </p:blipFill>
        <p:spPr>
          <a:xfrm>
            <a:off x="5897245" y="114935"/>
            <a:ext cx="6187440" cy="3101340"/>
          </a:xfrm>
          <a:prstGeom prst="rect">
            <a:avLst/>
          </a:prstGeom>
        </p:spPr>
      </p:pic>
      <p:pic>
        <p:nvPicPr>
          <p:cNvPr id="100" name="图片 99"/>
          <p:cNvPicPr/>
          <p:nvPr/>
        </p:nvPicPr>
        <p:blipFill>
          <a:blip r:embed="rId2"/>
          <a:stretch>
            <a:fillRect/>
          </a:stretch>
        </p:blipFill>
        <p:spPr>
          <a:xfrm>
            <a:off x="125730" y="3318510"/>
            <a:ext cx="5868670" cy="3449955"/>
          </a:xfrm>
          <a:prstGeom prst="rect">
            <a:avLst/>
          </a:prstGeom>
          <a:noFill/>
          <a:ln w="9525">
            <a:noFill/>
          </a:ln>
        </p:spPr>
      </p:pic>
      <p:sp>
        <p:nvSpPr>
          <p:cNvPr id="5" name="文本框 4"/>
          <p:cNvSpPr txBox="1"/>
          <p:nvPr/>
        </p:nvSpPr>
        <p:spPr>
          <a:xfrm>
            <a:off x="4293235" y="1539875"/>
            <a:ext cx="868680" cy="368300"/>
          </a:xfrm>
          <a:prstGeom prst="rect">
            <a:avLst/>
          </a:prstGeom>
          <a:noFill/>
        </p:spPr>
        <p:txBody>
          <a:bodyPr wrap="none" rtlCol="0">
            <a:spAutoFit/>
          </a:bodyPr>
          <a:p>
            <a:r>
              <a:rPr lang="zh-CN" altLang="en-US"/>
              <a:t>管理员</a:t>
            </a:r>
            <a:endParaRPr lang="zh-CN" altLang="en-US"/>
          </a:p>
        </p:txBody>
      </p:sp>
      <p:sp>
        <p:nvSpPr>
          <p:cNvPr id="6" name="文本框 5"/>
          <p:cNvSpPr txBox="1"/>
          <p:nvPr/>
        </p:nvSpPr>
        <p:spPr>
          <a:xfrm>
            <a:off x="7178040" y="5009515"/>
            <a:ext cx="1097280" cy="368300"/>
          </a:xfrm>
          <a:prstGeom prst="rect">
            <a:avLst/>
          </a:prstGeom>
          <a:noFill/>
        </p:spPr>
        <p:txBody>
          <a:bodyPr wrap="none" rtlCol="0">
            <a:spAutoFit/>
          </a:bodyPr>
          <a:p>
            <a:r>
              <a:rPr lang="zh-CN" altLang="en-US"/>
              <a:t>工作</a:t>
            </a:r>
            <a:r>
              <a:rPr lang="zh-CN" altLang="en-US"/>
              <a:t>人员</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框 25"/>
          <p:cNvSpPr txBox="1"/>
          <p:nvPr/>
        </p:nvSpPr>
        <p:spPr>
          <a:xfrm>
            <a:off x="1740535" y="450850"/>
            <a:ext cx="12496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小程序</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文本框 4"/>
          <p:cNvSpPr txBox="1"/>
          <p:nvPr/>
        </p:nvSpPr>
        <p:spPr>
          <a:xfrm>
            <a:off x="6814820" y="1776095"/>
            <a:ext cx="1325880" cy="368300"/>
          </a:xfrm>
          <a:prstGeom prst="rect">
            <a:avLst/>
          </a:prstGeom>
          <a:noFill/>
        </p:spPr>
        <p:txBody>
          <a:bodyPr wrap="none" rtlCol="0">
            <a:spAutoFit/>
          </a:bodyPr>
          <a:p>
            <a:r>
              <a:rPr lang="zh-CN" altLang="en-US"/>
              <a:t>小程序界面</a:t>
            </a:r>
            <a:endParaRPr lang="zh-CN" altLang="en-US"/>
          </a:p>
        </p:txBody>
      </p:sp>
      <p:sp>
        <p:nvSpPr>
          <p:cNvPr id="6" name="文本框 5"/>
          <p:cNvSpPr txBox="1"/>
          <p:nvPr/>
        </p:nvSpPr>
        <p:spPr>
          <a:xfrm>
            <a:off x="4634865" y="4453890"/>
            <a:ext cx="1325880" cy="368300"/>
          </a:xfrm>
          <a:prstGeom prst="rect">
            <a:avLst/>
          </a:prstGeom>
          <a:noFill/>
        </p:spPr>
        <p:txBody>
          <a:bodyPr wrap="none" rtlCol="0">
            <a:spAutoFit/>
          </a:bodyPr>
          <a:p>
            <a:r>
              <a:rPr lang="zh-CN" altLang="en-US"/>
              <a:t>小程序预订</a:t>
            </a:r>
            <a:endParaRPr lang="zh-CN" altLang="en-US"/>
          </a:p>
        </p:txBody>
      </p:sp>
      <p:pic>
        <p:nvPicPr>
          <p:cNvPr id="3" name="图片 2"/>
          <p:cNvPicPr>
            <a:picLocks noChangeAspect="1"/>
          </p:cNvPicPr>
          <p:nvPr/>
        </p:nvPicPr>
        <p:blipFill>
          <a:blip r:embed="rId1"/>
          <a:stretch>
            <a:fillRect/>
          </a:stretch>
        </p:blipFill>
        <p:spPr>
          <a:xfrm>
            <a:off x="8401685" y="685165"/>
            <a:ext cx="3060700" cy="5016500"/>
          </a:xfrm>
          <a:prstGeom prst="rect">
            <a:avLst/>
          </a:prstGeom>
        </p:spPr>
      </p:pic>
      <p:pic>
        <p:nvPicPr>
          <p:cNvPr id="4" name="图片 3"/>
          <p:cNvPicPr>
            <a:picLocks noChangeAspect="1"/>
          </p:cNvPicPr>
          <p:nvPr/>
        </p:nvPicPr>
        <p:blipFill>
          <a:blip r:embed="rId2"/>
          <a:stretch>
            <a:fillRect/>
          </a:stretch>
        </p:blipFill>
        <p:spPr>
          <a:xfrm>
            <a:off x="1445895" y="1388110"/>
            <a:ext cx="3060700" cy="5086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58415" cy="829945"/>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06</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实训</a:t>
            </a:r>
            <a:r>
              <a:rPr lang="zh-CN" altLang="en-US" sz="4000" b="1" dirty="0">
                <a:solidFill>
                  <a:schemeClr val="accent3"/>
                </a:solidFill>
                <a:cs typeface="+mn-ea"/>
                <a:sym typeface="+mn-lt"/>
              </a:rPr>
              <a:t>总结</a:t>
            </a:r>
            <a:endParaRPr lang="zh-CN" altLang="en-US" sz="4000" b="1" dirty="0">
              <a:solidFill>
                <a:schemeClr val="accent3"/>
              </a:solidFill>
              <a:cs typeface="+mn-ea"/>
              <a:sym typeface="+mn-lt"/>
            </a:endParaRPr>
          </a:p>
        </p:txBody>
      </p:sp>
      <p:sp>
        <p:nvSpPr>
          <p:cNvPr id="17" name="任意多边形 16"/>
          <p:cNvSpPr/>
          <p:nvPr/>
        </p:nvSpPr>
        <p:spPr>
          <a:xfrm rot="2700000">
            <a:off x="9435201"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20" grpId="0" bldLvl="0" animBg="1"/>
      <p:bldP spid="6" grpId="0" bldLvl="0" animBg="1"/>
      <p:bldP spid="12" grpId="0" bldLvl="0" animBg="1"/>
      <p:bldP spid="13" grpId="0"/>
      <p:bldP spid="14" grpId="0"/>
      <p:bldP spid="17" grpId="0" bldLvl="0" animBg="1"/>
      <p:bldP spid="18"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任意多边形 74"/>
          <p:cNvSpPr/>
          <p:nvPr/>
        </p:nvSpPr>
        <p:spPr>
          <a:xfrm rot="2700000">
            <a:off x="1128820" y="4853582"/>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1" name="任意多边形 40"/>
          <p:cNvSpPr/>
          <p:nvPr/>
        </p:nvSpPr>
        <p:spPr>
          <a:xfrm rot="2700000">
            <a:off x="10207380" y="5620147"/>
            <a:ext cx="1667713" cy="1023269"/>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2" name="任意多边形 41"/>
          <p:cNvSpPr/>
          <p:nvPr/>
        </p:nvSpPr>
        <p:spPr>
          <a:xfrm rot="2700000">
            <a:off x="9939442" y="5773048"/>
            <a:ext cx="1228628" cy="956548"/>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8" name="任意多边形 37"/>
          <p:cNvSpPr/>
          <p:nvPr/>
        </p:nvSpPr>
        <p:spPr>
          <a:xfrm rot="2700000">
            <a:off x="-2123438" y="1891897"/>
            <a:ext cx="4407208" cy="4180467"/>
          </a:xfrm>
          <a:custGeom>
            <a:avLst/>
            <a:gdLst>
              <a:gd name="connsiteX0" fmla="*/ 0 w 4407208"/>
              <a:gd name="connsiteY0" fmla="*/ 2 h 4180467"/>
              <a:gd name="connsiteX1" fmla="*/ 3741330 w 4407208"/>
              <a:gd name="connsiteY1" fmla="*/ 0 h 4180467"/>
              <a:gd name="connsiteX2" fmla="*/ 4407208 w 4407208"/>
              <a:gd name="connsiteY2" fmla="*/ 665877 h 4180467"/>
              <a:gd name="connsiteX3" fmla="*/ 4407207 w 4407208"/>
              <a:gd name="connsiteY3" fmla="*/ 3953725 h 4180467"/>
              <a:gd name="connsiteX4" fmla="*/ 4180465 w 4407208"/>
              <a:gd name="connsiteY4" fmla="*/ 4180467 h 4180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07208" h="4180467">
                <a:moveTo>
                  <a:pt x="0" y="2"/>
                </a:moveTo>
                <a:lnTo>
                  <a:pt x="3741330" y="0"/>
                </a:lnTo>
                <a:cubicBezTo>
                  <a:pt x="4109083" y="1"/>
                  <a:pt x="4407207" y="298124"/>
                  <a:pt x="4407208" y="665877"/>
                </a:cubicBezTo>
                <a:lnTo>
                  <a:pt x="4407207" y="3953725"/>
                </a:lnTo>
                <a:lnTo>
                  <a:pt x="4180465" y="4180467"/>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1" name="任意多边形 30"/>
          <p:cNvSpPr/>
          <p:nvPr/>
        </p:nvSpPr>
        <p:spPr>
          <a:xfrm rot="8100000">
            <a:off x="557094" y="-1876742"/>
            <a:ext cx="4285281" cy="3973762"/>
          </a:xfrm>
          <a:custGeom>
            <a:avLst/>
            <a:gdLst>
              <a:gd name="connsiteX0" fmla="*/ 3973761 w 4285281"/>
              <a:gd name="connsiteY0" fmla="*/ 3973762 h 3973762"/>
              <a:gd name="connsiteX1" fmla="*/ 0 w 4285281"/>
              <a:gd name="connsiteY1" fmla="*/ 1 h 3973762"/>
              <a:gd name="connsiteX2" fmla="*/ 3733660 w 4285281"/>
              <a:gd name="connsiteY2" fmla="*/ 0 h 3973762"/>
              <a:gd name="connsiteX3" fmla="*/ 4285281 w 4285281"/>
              <a:gd name="connsiteY3" fmla="*/ 551621 h 3973762"/>
              <a:gd name="connsiteX4" fmla="*/ 4285281 w 4285281"/>
              <a:gd name="connsiteY4" fmla="*/ 3662241 h 3973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85281" h="3973762">
                <a:moveTo>
                  <a:pt x="3973761" y="3973762"/>
                </a:moveTo>
                <a:lnTo>
                  <a:pt x="0" y="1"/>
                </a:lnTo>
                <a:lnTo>
                  <a:pt x="3733660" y="0"/>
                </a:lnTo>
                <a:cubicBezTo>
                  <a:pt x="4038311" y="1"/>
                  <a:pt x="4285281" y="246970"/>
                  <a:pt x="4285281" y="551621"/>
                </a:cubicBezTo>
                <a:lnTo>
                  <a:pt x="4285281" y="3662241"/>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70" name="组合 69"/>
          <p:cNvGrpSpPr/>
          <p:nvPr/>
        </p:nvGrpSpPr>
        <p:grpSpPr>
          <a:xfrm>
            <a:off x="5265689" y="946383"/>
            <a:ext cx="2183866" cy="639854"/>
            <a:chOff x="5651363" y="1604422"/>
            <a:chExt cx="2183866" cy="639854"/>
          </a:xfrm>
        </p:grpSpPr>
        <p:sp>
          <p:nvSpPr>
            <p:cNvPr id="65" name="任意多边形 64"/>
            <p:cNvSpPr/>
            <p:nvPr/>
          </p:nvSpPr>
          <p:spPr>
            <a:xfrm rot="2700000">
              <a:off x="5652638" y="1603146"/>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4" name="文本框 43"/>
            <p:cNvSpPr txBox="1"/>
            <p:nvPr/>
          </p:nvSpPr>
          <p:spPr>
            <a:xfrm>
              <a:off x="6433149" y="1703015"/>
              <a:ext cx="1402080" cy="46037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accent3"/>
                  </a:solidFill>
                  <a:cs typeface="+mn-ea"/>
                  <a:sym typeface="+mn-lt"/>
                </a:rPr>
                <a:t>项目</a:t>
              </a:r>
              <a:r>
                <a:rPr lang="zh-CN" altLang="en-US" sz="2400" b="1" dirty="0">
                  <a:solidFill>
                    <a:schemeClr val="accent3"/>
                  </a:solidFill>
                  <a:cs typeface="+mn-ea"/>
                  <a:sym typeface="+mn-lt"/>
                </a:rPr>
                <a:t>需求</a:t>
              </a:r>
              <a:endParaRPr lang="zh-CN" altLang="en-US" sz="2400" b="1" dirty="0">
                <a:solidFill>
                  <a:schemeClr val="accent3"/>
                </a:solidFill>
                <a:cs typeface="+mn-ea"/>
                <a:sym typeface="+mn-lt"/>
              </a:endParaRPr>
            </a:p>
          </p:txBody>
        </p:sp>
        <p:sp>
          <p:nvSpPr>
            <p:cNvPr id="47" name="文本框 46"/>
            <p:cNvSpPr txBox="1"/>
            <p:nvPr/>
          </p:nvSpPr>
          <p:spPr>
            <a:xfrm>
              <a:off x="5969194" y="1693626"/>
              <a:ext cx="373820" cy="461665"/>
            </a:xfrm>
            <a:prstGeom prst="rect">
              <a:avLst/>
            </a:prstGeom>
            <a:noFill/>
          </p:spPr>
          <p:txBody>
            <a:bodyPr wrap="none" rtlCol="0">
              <a:spAutoFit/>
              <a:scene3d>
                <a:camera prst="orthographicFront"/>
                <a:lightRig rig="threePt" dir="t"/>
              </a:scene3d>
              <a:sp3d contourW="12700"/>
            </a:bodyPr>
            <a:lstStyle/>
            <a:p>
              <a:pPr algn="ctr"/>
              <a:r>
                <a:rPr lang="en-US" altLang="zh-CN" sz="2400" b="1" i="1" dirty="0">
                  <a:solidFill>
                    <a:schemeClr val="bg1"/>
                  </a:solidFill>
                  <a:cs typeface="+mn-ea"/>
                  <a:sym typeface="+mn-lt"/>
                </a:rPr>
                <a:t>1</a:t>
              </a:r>
              <a:endParaRPr lang="zh-CN" altLang="en-US" sz="2400" b="1" i="1" dirty="0">
                <a:solidFill>
                  <a:schemeClr val="bg1"/>
                </a:solidFill>
                <a:cs typeface="+mn-ea"/>
                <a:sym typeface="+mn-lt"/>
              </a:endParaRPr>
            </a:p>
          </p:txBody>
        </p:sp>
      </p:grpSp>
      <p:grpSp>
        <p:nvGrpSpPr>
          <p:cNvPr id="72" name="组合 71"/>
          <p:cNvGrpSpPr/>
          <p:nvPr/>
        </p:nvGrpSpPr>
        <p:grpSpPr>
          <a:xfrm>
            <a:off x="5264420" y="1821607"/>
            <a:ext cx="2183865" cy="639854"/>
            <a:chOff x="5651364" y="2580744"/>
            <a:chExt cx="2183865" cy="639854"/>
          </a:xfrm>
        </p:grpSpPr>
        <p:sp>
          <p:nvSpPr>
            <p:cNvPr id="66" name="任意多边形 65"/>
            <p:cNvSpPr/>
            <p:nvPr/>
          </p:nvSpPr>
          <p:spPr>
            <a:xfrm rot="2700000">
              <a:off x="5652639" y="2579468"/>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71" name="组合 70"/>
            <p:cNvGrpSpPr/>
            <p:nvPr/>
          </p:nvGrpSpPr>
          <p:grpSpPr>
            <a:xfrm>
              <a:off x="5969194" y="2669947"/>
              <a:ext cx="1866035" cy="469764"/>
              <a:chOff x="5969194" y="2669947"/>
              <a:chExt cx="1866035" cy="469764"/>
            </a:xfrm>
          </p:grpSpPr>
          <p:sp>
            <p:nvSpPr>
              <p:cNvPr id="49" name="文本框 48"/>
              <p:cNvSpPr txBox="1"/>
              <p:nvPr/>
            </p:nvSpPr>
            <p:spPr>
              <a:xfrm>
                <a:off x="6433149" y="2679336"/>
                <a:ext cx="1402080" cy="46037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accent3"/>
                    </a:solidFill>
                    <a:cs typeface="+mn-ea"/>
                    <a:sym typeface="+mn-lt"/>
                  </a:rPr>
                  <a:t>所需</a:t>
                </a:r>
                <a:r>
                  <a:rPr lang="zh-CN" altLang="en-US" sz="2400" b="1" dirty="0">
                    <a:solidFill>
                      <a:schemeClr val="accent3"/>
                    </a:solidFill>
                    <a:cs typeface="+mn-ea"/>
                    <a:sym typeface="+mn-lt"/>
                  </a:rPr>
                  <a:t>技术</a:t>
                </a:r>
                <a:endParaRPr lang="zh-CN" altLang="en-US" sz="2400" b="1" dirty="0">
                  <a:solidFill>
                    <a:schemeClr val="accent3"/>
                  </a:solidFill>
                  <a:cs typeface="+mn-ea"/>
                  <a:sym typeface="+mn-lt"/>
                </a:endParaRPr>
              </a:p>
            </p:txBody>
          </p:sp>
          <p:sp>
            <p:nvSpPr>
              <p:cNvPr id="52" name="文本框 51"/>
              <p:cNvSpPr txBox="1"/>
              <p:nvPr/>
            </p:nvSpPr>
            <p:spPr>
              <a:xfrm>
                <a:off x="5969194" y="2669947"/>
                <a:ext cx="373820" cy="461665"/>
              </a:xfrm>
              <a:prstGeom prst="rect">
                <a:avLst/>
              </a:prstGeom>
              <a:noFill/>
            </p:spPr>
            <p:txBody>
              <a:bodyPr wrap="none" rtlCol="0">
                <a:spAutoFit/>
                <a:scene3d>
                  <a:camera prst="orthographicFront"/>
                  <a:lightRig rig="threePt" dir="t"/>
                </a:scene3d>
                <a:sp3d contourW="12700"/>
              </a:bodyPr>
              <a:lstStyle/>
              <a:p>
                <a:pPr algn="ctr"/>
                <a:r>
                  <a:rPr lang="en-US" altLang="zh-CN" sz="2400" b="1" i="1" dirty="0">
                    <a:solidFill>
                      <a:schemeClr val="bg1"/>
                    </a:solidFill>
                    <a:cs typeface="+mn-ea"/>
                    <a:sym typeface="+mn-lt"/>
                  </a:rPr>
                  <a:t>2</a:t>
                </a:r>
                <a:endParaRPr lang="zh-CN" altLang="en-US" sz="2400" b="1" i="1" dirty="0">
                  <a:solidFill>
                    <a:schemeClr val="bg1"/>
                  </a:solidFill>
                  <a:cs typeface="+mn-ea"/>
                  <a:sym typeface="+mn-lt"/>
                </a:endParaRPr>
              </a:p>
            </p:txBody>
          </p:sp>
        </p:grpSp>
      </p:grpSp>
      <p:grpSp>
        <p:nvGrpSpPr>
          <p:cNvPr id="73" name="组合 72"/>
          <p:cNvGrpSpPr/>
          <p:nvPr/>
        </p:nvGrpSpPr>
        <p:grpSpPr>
          <a:xfrm>
            <a:off x="5266325" y="2720325"/>
            <a:ext cx="2183865" cy="639854"/>
            <a:chOff x="5651364" y="3557063"/>
            <a:chExt cx="2183865" cy="639854"/>
          </a:xfrm>
        </p:grpSpPr>
        <p:sp>
          <p:nvSpPr>
            <p:cNvPr id="67" name="任意多边形 66"/>
            <p:cNvSpPr/>
            <p:nvPr/>
          </p:nvSpPr>
          <p:spPr>
            <a:xfrm rot="2700000">
              <a:off x="5652639" y="3555787"/>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4" name="文本框 53"/>
            <p:cNvSpPr txBox="1"/>
            <p:nvPr/>
          </p:nvSpPr>
          <p:spPr>
            <a:xfrm>
              <a:off x="6433149" y="3655657"/>
              <a:ext cx="1402080" cy="46037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accent3"/>
                  </a:solidFill>
                  <a:cs typeface="+mn-ea"/>
                  <a:sym typeface="+mn-lt"/>
                </a:rPr>
                <a:t>实现</a:t>
              </a:r>
              <a:r>
                <a:rPr lang="zh-CN" altLang="en-US" sz="2400" b="1" dirty="0">
                  <a:solidFill>
                    <a:schemeClr val="accent3"/>
                  </a:solidFill>
                  <a:cs typeface="+mn-ea"/>
                  <a:sym typeface="+mn-lt"/>
                </a:rPr>
                <a:t>目标</a:t>
              </a:r>
              <a:endParaRPr lang="zh-CN" altLang="en-US" sz="2400" b="1" dirty="0">
                <a:solidFill>
                  <a:schemeClr val="accent3"/>
                </a:solidFill>
                <a:cs typeface="+mn-ea"/>
                <a:sym typeface="+mn-lt"/>
              </a:endParaRPr>
            </a:p>
          </p:txBody>
        </p:sp>
        <p:sp>
          <p:nvSpPr>
            <p:cNvPr id="57" name="文本框 56"/>
            <p:cNvSpPr txBox="1"/>
            <p:nvPr/>
          </p:nvSpPr>
          <p:spPr>
            <a:xfrm>
              <a:off x="5969194" y="3646268"/>
              <a:ext cx="373820" cy="461665"/>
            </a:xfrm>
            <a:prstGeom prst="rect">
              <a:avLst/>
            </a:prstGeom>
            <a:noFill/>
          </p:spPr>
          <p:txBody>
            <a:bodyPr wrap="none" rtlCol="0">
              <a:spAutoFit/>
              <a:scene3d>
                <a:camera prst="orthographicFront"/>
                <a:lightRig rig="threePt" dir="t"/>
              </a:scene3d>
              <a:sp3d contourW="12700"/>
            </a:bodyPr>
            <a:lstStyle/>
            <a:p>
              <a:pPr algn="ctr"/>
              <a:r>
                <a:rPr lang="en-US" altLang="zh-CN" sz="2400" b="1" i="1" dirty="0">
                  <a:solidFill>
                    <a:schemeClr val="bg1"/>
                  </a:solidFill>
                  <a:cs typeface="+mn-ea"/>
                  <a:sym typeface="+mn-lt"/>
                </a:rPr>
                <a:t>3</a:t>
              </a:r>
              <a:endParaRPr lang="zh-CN" altLang="en-US" sz="2400" b="1" i="1" dirty="0">
                <a:solidFill>
                  <a:schemeClr val="bg1"/>
                </a:solidFill>
                <a:cs typeface="+mn-ea"/>
                <a:sym typeface="+mn-lt"/>
              </a:endParaRPr>
            </a:p>
          </p:txBody>
        </p:sp>
      </p:grpSp>
      <p:grpSp>
        <p:nvGrpSpPr>
          <p:cNvPr id="74" name="组合 73"/>
          <p:cNvGrpSpPr/>
          <p:nvPr/>
        </p:nvGrpSpPr>
        <p:grpSpPr>
          <a:xfrm>
            <a:off x="5266960" y="3708579"/>
            <a:ext cx="2183865" cy="639854"/>
            <a:chOff x="5651364" y="4539374"/>
            <a:chExt cx="2183865" cy="639854"/>
          </a:xfrm>
        </p:grpSpPr>
        <p:sp>
          <p:nvSpPr>
            <p:cNvPr id="68" name="任意多边形 67"/>
            <p:cNvSpPr/>
            <p:nvPr/>
          </p:nvSpPr>
          <p:spPr>
            <a:xfrm rot="2700000">
              <a:off x="5652639" y="4538098"/>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9" name="文本框 58"/>
            <p:cNvSpPr txBox="1"/>
            <p:nvPr/>
          </p:nvSpPr>
          <p:spPr>
            <a:xfrm>
              <a:off x="6433149" y="4631979"/>
              <a:ext cx="1402080" cy="46037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accent3"/>
                  </a:solidFill>
                  <a:cs typeface="+mn-ea"/>
                  <a:sym typeface="+mn-lt"/>
                </a:rPr>
                <a:t>项目</a:t>
              </a:r>
              <a:r>
                <a:rPr lang="zh-CN" altLang="en-US" sz="2400" b="1" dirty="0">
                  <a:solidFill>
                    <a:schemeClr val="accent3"/>
                  </a:solidFill>
                  <a:cs typeface="+mn-ea"/>
                  <a:sym typeface="+mn-lt"/>
                </a:rPr>
                <a:t>创新</a:t>
              </a:r>
              <a:endParaRPr lang="zh-CN" altLang="en-US" sz="2400" b="1" dirty="0">
                <a:solidFill>
                  <a:schemeClr val="accent3"/>
                </a:solidFill>
                <a:cs typeface="+mn-ea"/>
                <a:sym typeface="+mn-lt"/>
              </a:endParaRPr>
            </a:p>
          </p:txBody>
        </p:sp>
        <p:sp>
          <p:nvSpPr>
            <p:cNvPr id="62" name="文本框 61"/>
            <p:cNvSpPr txBox="1"/>
            <p:nvPr/>
          </p:nvSpPr>
          <p:spPr>
            <a:xfrm>
              <a:off x="5969194" y="4622590"/>
              <a:ext cx="373820" cy="461665"/>
            </a:xfrm>
            <a:prstGeom prst="rect">
              <a:avLst/>
            </a:prstGeom>
            <a:noFill/>
          </p:spPr>
          <p:txBody>
            <a:bodyPr wrap="none" rtlCol="0">
              <a:spAutoFit/>
              <a:scene3d>
                <a:camera prst="orthographicFront"/>
                <a:lightRig rig="threePt" dir="t"/>
              </a:scene3d>
              <a:sp3d contourW="12700"/>
            </a:bodyPr>
            <a:lstStyle/>
            <a:p>
              <a:pPr algn="ctr"/>
              <a:r>
                <a:rPr lang="en-US" altLang="zh-CN" sz="2400" b="1" i="1" dirty="0">
                  <a:solidFill>
                    <a:schemeClr val="bg1"/>
                  </a:solidFill>
                  <a:cs typeface="+mn-ea"/>
                  <a:sym typeface="+mn-lt"/>
                </a:rPr>
                <a:t>4</a:t>
              </a:r>
              <a:endParaRPr lang="zh-CN" altLang="en-US" sz="2400" b="1" i="1" dirty="0">
                <a:solidFill>
                  <a:schemeClr val="bg1"/>
                </a:solidFill>
                <a:cs typeface="+mn-ea"/>
                <a:sym typeface="+mn-lt"/>
              </a:endParaRPr>
            </a:p>
          </p:txBody>
        </p:sp>
      </p:grpSp>
      <p:sp>
        <p:nvSpPr>
          <p:cNvPr id="69" name="文本框 68"/>
          <p:cNvSpPr txBox="1"/>
          <p:nvPr/>
        </p:nvSpPr>
        <p:spPr>
          <a:xfrm>
            <a:off x="1860090" y="568529"/>
            <a:ext cx="2481192" cy="584775"/>
          </a:xfrm>
          <a:prstGeom prst="rect">
            <a:avLst/>
          </a:prstGeom>
          <a:noFill/>
        </p:spPr>
        <p:txBody>
          <a:bodyPr wrap="none" rtlCol="0">
            <a:spAutoFit/>
            <a:scene3d>
              <a:camera prst="orthographicFront"/>
              <a:lightRig rig="threePt" dir="t"/>
            </a:scene3d>
            <a:sp3d contourW="12700"/>
          </a:bodyPr>
          <a:lstStyle/>
          <a:p>
            <a:r>
              <a:rPr lang="en-US" altLang="zh-CN" sz="3200" b="1" i="1" dirty="0">
                <a:solidFill>
                  <a:schemeClr val="bg1"/>
                </a:solidFill>
                <a:cs typeface="+mn-ea"/>
                <a:sym typeface="+mn-lt"/>
              </a:rPr>
              <a:t>CONTENTS</a:t>
            </a:r>
            <a:endParaRPr lang="zh-CN" altLang="en-US" sz="3200" b="1" i="1" dirty="0">
              <a:solidFill>
                <a:schemeClr val="bg1"/>
              </a:solidFill>
              <a:cs typeface="+mn-ea"/>
              <a:sym typeface="+mn-lt"/>
            </a:endParaRPr>
          </a:p>
        </p:txBody>
      </p:sp>
      <p:sp>
        <p:nvSpPr>
          <p:cNvPr id="76" name="任意多边形 75"/>
          <p:cNvSpPr/>
          <p:nvPr/>
        </p:nvSpPr>
        <p:spPr>
          <a:xfrm rot="2700000">
            <a:off x="3427329" y="2269748"/>
            <a:ext cx="593302" cy="596266"/>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2">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 name="组合 2"/>
          <p:cNvGrpSpPr/>
          <p:nvPr/>
        </p:nvGrpSpPr>
        <p:grpSpPr>
          <a:xfrm>
            <a:off x="5267595" y="4696639"/>
            <a:ext cx="2183865" cy="639854"/>
            <a:chOff x="5651364" y="4539374"/>
            <a:chExt cx="2183865" cy="639854"/>
          </a:xfrm>
        </p:grpSpPr>
        <p:sp>
          <p:nvSpPr>
            <p:cNvPr id="4" name="任意多边形 3"/>
            <p:cNvSpPr/>
            <p:nvPr/>
          </p:nvSpPr>
          <p:spPr>
            <a:xfrm rot="2700000">
              <a:off x="5652639" y="4538098"/>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5" name="文本框 4"/>
            <p:cNvSpPr txBox="1"/>
            <p:nvPr/>
          </p:nvSpPr>
          <p:spPr>
            <a:xfrm>
              <a:off x="6433149" y="4631979"/>
              <a:ext cx="1402080" cy="460375"/>
            </a:xfrm>
            <a:prstGeom prst="rect">
              <a:avLst/>
            </a:prstGeom>
            <a:noFill/>
          </p:spPr>
          <p:txBody>
            <a:bodyPr wrap="none" rtlCol="0">
              <a:spAutoFit/>
              <a:scene3d>
                <a:camera prst="orthographicFront"/>
                <a:lightRig rig="threePt" dir="t"/>
              </a:scene3d>
              <a:sp3d contourW="12700"/>
            </a:bodyPr>
            <a:p>
              <a:r>
                <a:rPr lang="zh-CN" altLang="en-US" sz="2400" b="1" dirty="0">
                  <a:solidFill>
                    <a:schemeClr val="accent3"/>
                  </a:solidFill>
                  <a:cs typeface="+mn-ea"/>
                  <a:sym typeface="+mn-lt"/>
                </a:rPr>
                <a:t>项目</a:t>
              </a:r>
              <a:r>
                <a:rPr lang="zh-CN" altLang="en-US" sz="2400" b="1" dirty="0">
                  <a:solidFill>
                    <a:schemeClr val="accent3"/>
                  </a:solidFill>
                  <a:cs typeface="+mn-ea"/>
                  <a:sym typeface="+mn-lt"/>
                </a:rPr>
                <a:t>展示</a:t>
              </a:r>
              <a:endParaRPr lang="zh-CN" altLang="en-US" sz="2400" b="1" dirty="0">
                <a:solidFill>
                  <a:schemeClr val="accent3"/>
                </a:solidFill>
                <a:cs typeface="+mn-ea"/>
                <a:sym typeface="+mn-lt"/>
              </a:endParaRPr>
            </a:p>
          </p:txBody>
        </p:sp>
        <p:sp>
          <p:nvSpPr>
            <p:cNvPr id="6" name="文本框 5"/>
            <p:cNvSpPr txBox="1"/>
            <p:nvPr/>
          </p:nvSpPr>
          <p:spPr>
            <a:xfrm>
              <a:off x="5970684" y="4622590"/>
              <a:ext cx="370840" cy="460375"/>
            </a:xfrm>
            <a:prstGeom prst="rect">
              <a:avLst/>
            </a:prstGeom>
            <a:noFill/>
          </p:spPr>
          <p:txBody>
            <a:bodyPr wrap="none" rtlCol="0">
              <a:spAutoFit/>
              <a:scene3d>
                <a:camera prst="orthographicFront"/>
                <a:lightRig rig="threePt" dir="t"/>
              </a:scene3d>
              <a:sp3d contourW="12700"/>
            </a:bodyPr>
            <a:p>
              <a:pPr algn="ctr"/>
              <a:r>
                <a:rPr lang="en-US" altLang="zh-CN" sz="2400" b="1" i="1" dirty="0">
                  <a:solidFill>
                    <a:schemeClr val="bg1"/>
                  </a:solidFill>
                  <a:cs typeface="+mn-ea"/>
                  <a:sym typeface="+mn-lt"/>
                </a:rPr>
                <a:t>5</a:t>
              </a:r>
              <a:endParaRPr lang="en-US" altLang="zh-CN" sz="2400" b="1" i="1" dirty="0">
                <a:solidFill>
                  <a:schemeClr val="bg1"/>
                </a:solidFill>
                <a:cs typeface="+mn-ea"/>
                <a:sym typeface="+mn-lt"/>
              </a:endParaRPr>
            </a:p>
          </p:txBody>
        </p:sp>
      </p:grpSp>
      <p:grpSp>
        <p:nvGrpSpPr>
          <p:cNvPr id="2" name="组合 1"/>
          <p:cNvGrpSpPr/>
          <p:nvPr/>
        </p:nvGrpSpPr>
        <p:grpSpPr>
          <a:xfrm>
            <a:off x="5246640" y="5684699"/>
            <a:ext cx="2183865" cy="639854"/>
            <a:chOff x="5651364" y="4539374"/>
            <a:chExt cx="2183865" cy="639854"/>
          </a:xfrm>
        </p:grpSpPr>
        <p:sp>
          <p:nvSpPr>
            <p:cNvPr id="7" name="任意多边形 6"/>
            <p:cNvSpPr/>
            <p:nvPr/>
          </p:nvSpPr>
          <p:spPr>
            <a:xfrm rot="2700000">
              <a:off x="5652639" y="4538098"/>
              <a:ext cx="639854" cy="642405"/>
            </a:xfrm>
            <a:custGeom>
              <a:avLst/>
              <a:gdLst>
                <a:gd name="connsiteX0" fmla="*/ 490015 w 639854"/>
                <a:gd name="connsiteY0" fmla="*/ 139923 h 642405"/>
                <a:gd name="connsiteX1" fmla="*/ 497027 w 639854"/>
                <a:gd name="connsiteY1" fmla="*/ 142827 h 642405"/>
                <a:gd name="connsiteX2" fmla="*/ 499931 w 639854"/>
                <a:gd name="connsiteY2" fmla="*/ 149839 h 642405"/>
                <a:gd name="connsiteX3" fmla="*/ 499931 w 639854"/>
                <a:gd name="connsiteY3" fmla="*/ 139923 h 642405"/>
                <a:gd name="connsiteX4" fmla="*/ 0 w 639854"/>
                <a:gd name="connsiteY4" fmla="*/ 269028 h 642405"/>
                <a:gd name="connsiteX5" fmla="*/ 126280 w 639854"/>
                <a:gd name="connsiteY5" fmla="*/ 142749 h 642405"/>
                <a:gd name="connsiteX6" fmla="*/ 126280 w 639854"/>
                <a:gd name="connsiteY6" fmla="*/ 142749 h 642405"/>
                <a:gd name="connsiteX7" fmla="*/ 129106 w 639854"/>
                <a:gd name="connsiteY7" fmla="*/ 139923 h 642405"/>
                <a:gd name="connsiteX8" fmla="*/ 129106 w 639854"/>
                <a:gd name="connsiteY8" fmla="*/ 139923 h 642405"/>
                <a:gd name="connsiteX9" fmla="*/ 255385 w 639854"/>
                <a:gd name="connsiteY9" fmla="*/ 13643 h 642405"/>
                <a:gd name="connsiteX10" fmla="*/ 255386 w 639854"/>
                <a:gd name="connsiteY10" fmla="*/ 13643 h 642405"/>
                <a:gd name="connsiteX11" fmla="*/ 269029 w 639854"/>
                <a:gd name="connsiteY11" fmla="*/ 0 h 642405"/>
                <a:gd name="connsiteX12" fmla="*/ 593006 w 639854"/>
                <a:gd name="connsiteY12" fmla="*/ 0 h 642405"/>
                <a:gd name="connsiteX13" fmla="*/ 639854 w 639854"/>
                <a:gd name="connsiteY13" fmla="*/ 46848 h 642405"/>
                <a:gd name="connsiteX14" fmla="*/ 639854 w 639854"/>
                <a:gd name="connsiteY14" fmla="*/ 373376 h 642405"/>
                <a:gd name="connsiteX15" fmla="*/ 513574 w 639854"/>
                <a:gd name="connsiteY15" fmla="*/ 499656 h 642405"/>
                <a:gd name="connsiteX16" fmla="*/ 513575 w 639854"/>
                <a:gd name="connsiteY16" fmla="*/ 499655 h 642405"/>
                <a:gd name="connsiteX17" fmla="*/ 510748 w 639854"/>
                <a:gd name="connsiteY17" fmla="*/ 502482 h 642405"/>
                <a:gd name="connsiteX18" fmla="*/ 510748 w 639854"/>
                <a:gd name="connsiteY18" fmla="*/ 502482 h 642405"/>
                <a:gd name="connsiteX19" fmla="*/ 384469 w 639854"/>
                <a:gd name="connsiteY19" fmla="*/ 628762 h 642405"/>
                <a:gd name="connsiteX20" fmla="*/ 384469 w 639854"/>
                <a:gd name="connsiteY20" fmla="*/ 628761 h 642405"/>
                <a:gd name="connsiteX21" fmla="*/ 370825 w 639854"/>
                <a:gd name="connsiteY21" fmla="*/ 642405 h 642405"/>
                <a:gd name="connsiteX22" fmla="*/ 370825 w 639854"/>
                <a:gd name="connsiteY22" fmla="*/ 269028 h 642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9854" h="642405">
                  <a:moveTo>
                    <a:pt x="490015" y="139923"/>
                  </a:moveTo>
                  <a:lnTo>
                    <a:pt x="497027" y="142827"/>
                  </a:lnTo>
                  <a:lnTo>
                    <a:pt x="499931" y="149839"/>
                  </a:lnTo>
                  <a:lnTo>
                    <a:pt x="499931" y="139923"/>
                  </a:lnTo>
                  <a:close/>
                  <a:moveTo>
                    <a:pt x="0" y="269028"/>
                  </a:moveTo>
                  <a:lnTo>
                    <a:pt x="126280" y="142749"/>
                  </a:lnTo>
                  <a:lnTo>
                    <a:pt x="126280" y="142749"/>
                  </a:lnTo>
                  <a:lnTo>
                    <a:pt x="129106" y="139923"/>
                  </a:lnTo>
                  <a:lnTo>
                    <a:pt x="129106" y="139923"/>
                  </a:lnTo>
                  <a:lnTo>
                    <a:pt x="255385" y="13643"/>
                  </a:lnTo>
                  <a:lnTo>
                    <a:pt x="255386" y="13643"/>
                  </a:lnTo>
                  <a:lnTo>
                    <a:pt x="269029" y="0"/>
                  </a:lnTo>
                  <a:lnTo>
                    <a:pt x="593006" y="0"/>
                  </a:lnTo>
                  <a:cubicBezTo>
                    <a:pt x="618879" y="0"/>
                    <a:pt x="639854" y="20975"/>
                    <a:pt x="639854" y="46848"/>
                  </a:cubicBezTo>
                  <a:lnTo>
                    <a:pt x="639854" y="373376"/>
                  </a:lnTo>
                  <a:lnTo>
                    <a:pt x="513574" y="499656"/>
                  </a:lnTo>
                  <a:lnTo>
                    <a:pt x="513575" y="499655"/>
                  </a:lnTo>
                  <a:lnTo>
                    <a:pt x="510748" y="502482"/>
                  </a:lnTo>
                  <a:lnTo>
                    <a:pt x="510748" y="502482"/>
                  </a:lnTo>
                  <a:lnTo>
                    <a:pt x="384469" y="628762"/>
                  </a:lnTo>
                  <a:lnTo>
                    <a:pt x="384469" y="628761"/>
                  </a:lnTo>
                  <a:lnTo>
                    <a:pt x="370825" y="642405"/>
                  </a:lnTo>
                  <a:lnTo>
                    <a:pt x="370825" y="269028"/>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8" name="文本框 7"/>
            <p:cNvSpPr txBox="1"/>
            <p:nvPr/>
          </p:nvSpPr>
          <p:spPr>
            <a:xfrm>
              <a:off x="6433149" y="4631979"/>
              <a:ext cx="1402080" cy="460375"/>
            </a:xfrm>
            <a:prstGeom prst="rect">
              <a:avLst/>
            </a:prstGeom>
            <a:noFill/>
          </p:spPr>
          <p:txBody>
            <a:bodyPr wrap="none" rtlCol="0">
              <a:spAutoFit/>
              <a:scene3d>
                <a:camera prst="orthographicFront"/>
                <a:lightRig rig="threePt" dir="t"/>
              </a:scene3d>
              <a:sp3d contourW="12700"/>
            </a:bodyPr>
            <a:p>
              <a:r>
                <a:rPr lang="zh-CN" altLang="en-US" sz="2400" b="1" dirty="0">
                  <a:solidFill>
                    <a:schemeClr val="accent3"/>
                  </a:solidFill>
                  <a:cs typeface="+mn-ea"/>
                  <a:sym typeface="+mn-lt"/>
                </a:rPr>
                <a:t>实训</a:t>
              </a:r>
              <a:r>
                <a:rPr lang="zh-CN" altLang="en-US" sz="2400" b="1" dirty="0">
                  <a:solidFill>
                    <a:schemeClr val="accent3"/>
                  </a:solidFill>
                  <a:cs typeface="+mn-ea"/>
                  <a:sym typeface="+mn-lt"/>
                </a:rPr>
                <a:t>总结</a:t>
              </a:r>
              <a:endParaRPr lang="zh-CN" altLang="en-US" sz="2400" b="1" dirty="0">
                <a:solidFill>
                  <a:schemeClr val="accent3"/>
                </a:solidFill>
                <a:cs typeface="+mn-ea"/>
                <a:sym typeface="+mn-lt"/>
              </a:endParaRPr>
            </a:p>
          </p:txBody>
        </p:sp>
        <p:sp>
          <p:nvSpPr>
            <p:cNvPr id="9" name="文本框 8"/>
            <p:cNvSpPr txBox="1"/>
            <p:nvPr/>
          </p:nvSpPr>
          <p:spPr>
            <a:xfrm>
              <a:off x="5970684" y="4622590"/>
              <a:ext cx="370840" cy="460375"/>
            </a:xfrm>
            <a:prstGeom prst="rect">
              <a:avLst/>
            </a:prstGeom>
            <a:noFill/>
          </p:spPr>
          <p:txBody>
            <a:bodyPr wrap="none" rtlCol="0">
              <a:spAutoFit/>
              <a:scene3d>
                <a:camera prst="orthographicFront"/>
                <a:lightRig rig="threePt" dir="t"/>
              </a:scene3d>
              <a:sp3d contourW="12700"/>
            </a:bodyPr>
            <a:p>
              <a:pPr algn="ctr"/>
              <a:r>
                <a:rPr lang="en-US" altLang="zh-CN" sz="2400" b="1" i="1" dirty="0">
                  <a:solidFill>
                    <a:schemeClr val="bg1"/>
                  </a:solidFill>
                  <a:cs typeface="+mn-ea"/>
                  <a:sym typeface="+mn-lt"/>
                </a:rPr>
                <a:t>6</a:t>
              </a:r>
              <a:endParaRPr lang="en-US" altLang="zh-CN" sz="2400" b="1" i="1" dirty="0">
                <a:solidFill>
                  <a:schemeClr val="bg1"/>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6"/>
                                        </p:tgtEl>
                                        <p:attrNameLst>
                                          <p:attrName>style.visibility</p:attrName>
                                        </p:attrNameLst>
                                      </p:cBhvr>
                                      <p:to>
                                        <p:strVal val="visible"/>
                                      </p:to>
                                    </p:set>
                                    <p:anim calcmode="lin" valueType="num">
                                      <p:cBhvr additive="base">
                                        <p:cTn id="7" dur="500" fill="hold"/>
                                        <p:tgtEl>
                                          <p:spTgt spid="76"/>
                                        </p:tgtEl>
                                        <p:attrNameLst>
                                          <p:attrName>ppt_x</p:attrName>
                                        </p:attrNameLst>
                                      </p:cBhvr>
                                      <p:tavLst>
                                        <p:tav tm="0">
                                          <p:val>
                                            <p:strVal val="0-#ppt_w/2"/>
                                          </p:val>
                                        </p:tav>
                                        <p:tav tm="100000">
                                          <p:val>
                                            <p:strVal val="#ppt_x"/>
                                          </p:val>
                                        </p:tav>
                                      </p:tavLst>
                                    </p:anim>
                                    <p:anim calcmode="lin" valueType="num">
                                      <p:cBhvr additive="base">
                                        <p:cTn id="8" dur="500" fill="hold"/>
                                        <p:tgtEl>
                                          <p:spTgt spid="7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0-#ppt_w/2"/>
                                          </p:val>
                                        </p:tav>
                                        <p:tav tm="100000">
                                          <p:val>
                                            <p:strVal val="#ppt_x"/>
                                          </p:val>
                                        </p:tav>
                                      </p:tavLst>
                                    </p:anim>
                                    <p:anim calcmode="lin" valueType="num">
                                      <p:cBhvr additive="base">
                                        <p:cTn id="12" dur="500" fill="hold"/>
                                        <p:tgtEl>
                                          <p:spTgt spid="38"/>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5"/>
                                        </p:tgtEl>
                                        <p:attrNameLst>
                                          <p:attrName>style.visibility</p:attrName>
                                        </p:attrNameLst>
                                      </p:cBhvr>
                                      <p:to>
                                        <p:strVal val="visible"/>
                                      </p:to>
                                    </p:set>
                                    <p:anim calcmode="lin" valueType="num">
                                      <p:cBhvr additive="base">
                                        <p:cTn id="15" dur="500" fill="hold"/>
                                        <p:tgtEl>
                                          <p:spTgt spid="75"/>
                                        </p:tgtEl>
                                        <p:attrNameLst>
                                          <p:attrName>ppt_x</p:attrName>
                                        </p:attrNameLst>
                                      </p:cBhvr>
                                      <p:tavLst>
                                        <p:tav tm="0">
                                          <p:val>
                                            <p:strVal val="0-#ppt_w/2"/>
                                          </p:val>
                                        </p:tav>
                                        <p:tav tm="100000">
                                          <p:val>
                                            <p:strVal val="#ppt_x"/>
                                          </p:val>
                                        </p:tav>
                                      </p:tavLst>
                                    </p:anim>
                                    <p:anim calcmode="lin" valueType="num">
                                      <p:cBhvr additive="base">
                                        <p:cTn id="16" dur="500" fill="hold"/>
                                        <p:tgtEl>
                                          <p:spTgt spid="75"/>
                                        </p:tgtEl>
                                        <p:attrNameLst>
                                          <p:attrName>ppt_y</p:attrName>
                                        </p:attrNameLst>
                                      </p:cBhvr>
                                      <p:tavLst>
                                        <p:tav tm="0">
                                          <p:val>
                                            <p:strVal val="#ppt_y"/>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500" fill="hold"/>
                                        <p:tgtEl>
                                          <p:spTgt spid="41"/>
                                        </p:tgtEl>
                                        <p:attrNameLst>
                                          <p:attrName>ppt_x</p:attrName>
                                        </p:attrNameLst>
                                      </p:cBhvr>
                                      <p:tavLst>
                                        <p:tav tm="0">
                                          <p:val>
                                            <p:strVal val="0-#ppt_w/2"/>
                                          </p:val>
                                        </p:tav>
                                        <p:tav tm="100000">
                                          <p:val>
                                            <p:strVal val="#ppt_x"/>
                                          </p:val>
                                        </p:tav>
                                      </p:tavLst>
                                    </p:anim>
                                    <p:anim calcmode="lin" valueType="num">
                                      <p:cBhvr additive="base">
                                        <p:cTn id="24" dur="500" fill="hold"/>
                                        <p:tgtEl>
                                          <p:spTgt spid="41"/>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fill="hold"/>
                                        <p:tgtEl>
                                          <p:spTgt spid="42"/>
                                        </p:tgtEl>
                                        <p:attrNameLst>
                                          <p:attrName>ppt_x</p:attrName>
                                        </p:attrNameLst>
                                      </p:cBhvr>
                                      <p:tavLst>
                                        <p:tav tm="0">
                                          <p:val>
                                            <p:strVal val="0-#ppt_w/2"/>
                                          </p:val>
                                        </p:tav>
                                        <p:tav tm="100000">
                                          <p:val>
                                            <p:strVal val="#ppt_x"/>
                                          </p:val>
                                        </p:tav>
                                      </p:tavLst>
                                    </p:anim>
                                    <p:anim calcmode="lin" valueType="num">
                                      <p:cBhvr additive="base">
                                        <p:cTn id="28" dur="500" fill="hold"/>
                                        <p:tgtEl>
                                          <p:spTgt spid="42"/>
                                        </p:tgtEl>
                                        <p:attrNameLst>
                                          <p:attrName>ppt_y</p:attrName>
                                        </p:attrNameLst>
                                      </p:cBhvr>
                                      <p:tavLst>
                                        <p:tav tm="0">
                                          <p:val>
                                            <p:strVal val="#ppt_y"/>
                                          </p:val>
                                        </p:tav>
                                        <p:tav tm="100000">
                                          <p:val>
                                            <p:strVal val="#ppt_y"/>
                                          </p:val>
                                        </p:tav>
                                      </p:tavLst>
                                    </p:anim>
                                  </p:childTnLst>
                                </p:cTn>
                              </p:par>
                              <p:par>
                                <p:cTn id="29" presetID="53" presetClass="entr" presetSubtype="16" fill="hold" grpId="0" nodeType="withEffect">
                                  <p:stCondLst>
                                    <p:cond delay="0"/>
                                  </p:stCondLst>
                                  <p:childTnLst>
                                    <p:set>
                                      <p:cBhvr>
                                        <p:cTn id="30" dur="1" fill="hold">
                                          <p:stCondLst>
                                            <p:cond delay="0"/>
                                          </p:stCondLst>
                                        </p:cTn>
                                        <p:tgtEl>
                                          <p:spTgt spid="69"/>
                                        </p:tgtEl>
                                        <p:attrNameLst>
                                          <p:attrName>style.visibility</p:attrName>
                                        </p:attrNameLst>
                                      </p:cBhvr>
                                      <p:to>
                                        <p:strVal val="visible"/>
                                      </p:to>
                                    </p:set>
                                    <p:anim calcmode="lin" valueType="num">
                                      <p:cBhvr>
                                        <p:cTn id="31" dur="500" fill="hold"/>
                                        <p:tgtEl>
                                          <p:spTgt spid="69"/>
                                        </p:tgtEl>
                                        <p:attrNameLst>
                                          <p:attrName>ppt_w</p:attrName>
                                        </p:attrNameLst>
                                      </p:cBhvr>
                                      <p:tavLst>
                                        <p:tav tm="0">
                                          <p:val>
                                            <p:fltVal val="0"/>
                                          </p:val>
                                        </p:tav>
                                        <p:tav tm="100000">
                                          <p:val>
                                            <p:strVal val="#ppt_w"/>
                                          </p:val>
                                        </p:tav>
                                      </p:tavLst>
                                    </p:anim>
                                    <p:anim calcmode="lin" valueType="num">
                                      <p:cBhvr>
                                        <p:cTn id="32" dur="500" fill="hold"/>
                                        <p:tgtEl>
                                          <p:spTgt spid="69"/>
                                        </p:tgtEl>
                                        <p:attrNameLst>
                                          <p:attrName>ppt_h</p:attrName>
                                        </p:attrNameLst>
                                      </p:cBhvr>
                                      <p:tavLst>
                                        <p:tav tm="0">
                                          <p:val>
                                            <p:fltVal val="0"/>
                                          </p:val>
                                        </p:tav>
                                        <p:tav tm="100000">
                                          <p:val>
                                            <p:strVal val="#ppt_h"/>
                                          </p:val>
                                        </p:tav>
                                      </p:tavLst>
                                    </p:anim>
                                    <p:animEffect transition="in" filter="fade">
                                      <p:cBhvr>
                                        <p:cTn id="33" dur="500"/>
                                        <p:tgtEl>
                                          <p:spTgt spid="69"/>
                                        </p:tgtEl>
                                      </p:cBhvr>
                                    </p:animEffect>
                                  </p:childTnLst>
                                </p:cTn>
                              </p:par>
                            </p:childTnLst>
                          </p:cTn>
                        </p:par>
                        <p:par>
                          <p:cTn id="34" fill="hold">
                            <p:stCondLst>
                              <p:cond delay="500"/>
                            </p:stCondLst>
                            <p:childTnLst>
                              <p:par>
                                <p:cTn id="35" presetID="12" presetClass="entr" presetSubtype="8" fill="hold" nodeType="afterEffect">
                                  <p:stCondLst>
                                    <p:cond delay="0"/>
                                  </p:stCondLst>
                                  <p:childTnLst>
                                    <p:set>
                                      <p:cBhvr>
                                        <p:cTn id="36" dur="1" fill="hold">
                                          <p:stCondLst>
                                            <p:cond delay="0"/>
                                          </p:stCondLst>
                                        </p:cTn>
                                        <p:tgtEl>
                                          <p:spTgt spid="70"/>
                                        </p:tgtEl>
                                        <p:attrNameLst>
                                          <p:attrName>style.visibility</p:attrName>
                                        </p:attrNameLst>
                                      </p:cBhvr>
                                      <p:to>
                                        <p:strVal val="visible"/>
                                      </p:to>
                                    </p:set>
                                    <p:anim calcmode="lin" valueType="num">
                                      <p:cBhvr additive="base">
                                        <p:cTn id="37" dur="500"/>
                                        <p:tgtEl>
                                          <p:spTgt spid="70"/>
                                        </p:tgtEl>
                                        <p:attrNameLst>
                                          <p:attrName>ppt_x</p:attrName>
                                        </p:attrNameLst>
                                      </p:cBhvr>
                                      <p:tavLst>
                                        <p:tav tm="0">
                                          <p:val>
                                            <p:strVal val="#ppt_x-#ppt_w*1.125000"/>
                                          </p:val>
                                        </p:tav>
                                        <p:tav tm="100000">
                                          <p:val>
                                            <p:strVal val="#ppt_x"/>
                                          </p:val>
                                        </p:tav>
                                      </p:tavLst>
                                    </p:anim>
                                    <p:animEffect transition="in" filter="wipe(right)">
                                      <p:cBhvr>
                                        <p:cTn id="38" dur="500"/>
                                        <p:tgtEl>
                                          <p:spTgt spid="70"/>
                                        </p:tgtEl>
                                      </p:cBhvr>
                                    </p:animEffect>
                                  </p:childTnLst>
                                </p:cTn>
                              </p:par>
                            </p:childTnLst>
                          </p:cTn>
                        </p:par>
                        <p:par>
                          <p:cTn id="39" fill="hold">
                            <p:stCondLst>
                              <p:cond delay="1000"/>
                            </p:stCondLst>
                            <p:childTnLst>
                              <p:par>
                                <p:cTn id="40" presetID="12" presetClass="entr" presetSubtype="8" fill="hold" nodeType="afterEffect">
                                  <p:stCondLst>
                                    <p:cond delay="0"/>
                                  </p:stCondLst>
                                  <p:childTnLst>
                                    <p:set>
                                      <p:cBhvr>
                                        <p:cTn id="41" dur="1" fill="hold">
                                          <p:stCondLst>
                                            <p:cond delay="0"/>
                                          </p:stCondLst>
                                        </p:cTn>
                                        <p:tgtEl>
                                          <p:spTgt spid="72"/>
                                        </p:tgtEl>
                                        <p:attrNameLst>
                                          <p:attrName>style.visibility</p:attrName>
                                        </p:attrNameLst>
                                      </p:cBhvr>
                                      <p:to>
                                        <p:strVal val="visible"/>
                                      </p:to>
                                    </p:set>
                                    <p:anim calcmode="lin" valueType="num">
                                      <p:cBhvr additive="base">
                                        <p:cTn id="42" dur="500"/>
                                        <p:tgtEl>
                                          <p:spTgt spid="72"/>
                                        </p:tgtEl>
                                        <p:attrNameLst>
                                          <p:attrName>ppt_x</p:attrName>
                                        </p:attrNameLst>
                                      </p:cBhvr>
                                      <p:tavLst>
                                        <p:tav tm="0">
                                          <p:val>
                                            <p:strVal val="#ppt_x-#ppt_w*1.125000"/>
                                          </p:val>
                                        </p:tav>
                                        <p:tav tm="100000">
                                          <p:val>
                                            <p:strVal val="#ppt_x"/>
                                          </p:val>
                                        </p:tav>
                                      </p:tavLst>
                                    </p:anim>
                                    <p:animEffect transition="in" filter="wipe(right)">
                                      <p:cBhvr>
                                        <p:cTn id="43" dur="500"/>
                                        <p:tgtEl>
                                          <p:spTgt spid="72"/>
                                        </p:tgtEl>
                                      </p:cBhvr>
                                    </p:animEffect>
                                  </p:childTnLst>
                                </p:cTn>
                              </p:par>
                            </p:childTnLst>
                          </p:cTn>
                        </p:par>
                        <p:par>
                          <p:cTn id="44" fill="hold">
                            <p:stCondLst>
                              <p:cond delay="1500"/>
                            </p:stCondLst>
                            <p:childTnLst>
                              <p:par>
                                <p:cTn id="45" presetID="12" presetClass="entr" presetSubtype="8" fill="hold" nodeType="afterEffect">
                                  <p:stCondLst>
                                    <p:cond delay="0"/>
                                  </p:stCondLst>
                                  <p:childTnLst>
                                    <p:set>
                                      <p:cBhvr>
                                        <p:cTn id="46" dur="1" fill="hold">
                                          <p:stCondLst>
                                            <p:cond delay="0"/>
                                          </p:stCondLst>
                                        </p:cTn>
                                        <p:tgtEl>
                                          <p:spTgt spid="73"/>
                                        </p:tgtEl>
                                        <p:attrNameLst>
                                          <p:attrName>style.visibility</p:attrName>
                                        </p:attrNameLst>
                                      </p:cBhvr>
                                      <p:to>
                                        <p:strVal val="visible"/>
                                      </p:to>
                                    </p:set>
                                    <p:anim calcmode="lin" valueType="num">
                                      <p:cBhvr additive="base">
                                        <p:cTn id="47" dur="500"/>
                                        <p:tgtEl>
                                          <p:spTgt spid="73"/>
                                        </p:tgtEl>
                                        <p:attrNameLst>
                                          <p:attrName>ppt_x</p:attrName>
                                        </p:attrNameLst>
                                      </p:cBhvr>
                                      <p:tavLst>
                                        <p:tav tm="0">
                                          <p:val>
                                            <p:strVal val="#ppt_x-#ppt_w*1.125000"/>
                                          </p:val>
                                        </p:tav>
                                        <p:tav tm="100000">
                                          <p:val>
                                            <p:strVal val="#ppt_x"/>
                                          </p:val>
                                        </p:tav>
                                      </p:tavLst>
                                    </p:anim>
                                    <p:animEffect transition="in" filter="wipe(right)">
                                      <p:cBhvr>
                                        <p:cTn id="48" dur="500"/>
                                        <p:tgtEl>
                                          <p:spTgt spid="73"/>
                                        </p:tgtEl>
                                      </p:cBhvr>
                                    </p:animEffect>
                                  </p:childTnLst>
                                </p:cTn>
                              </p:par>
                            </p:childTnLst>
                          </p:cTn>
                        </p:par>
                        <p:par>
                          <p:cTn id="49" fill="hold">
                            <p:stCondLst>
                              <p:cond delay="2000"/>
                            </p:stCondLst>
                            <p:childTnLst>
                              <p:par>
                                <p:cTn id="50" presetID="12" presetClass="entr" presetSubtype="8" fill="hold" nodeType="afterEffect">
                                  <p:stCondLst>
                                    <p:cond delay="0"/>
                                  </p:stCondLst>
                                  <p:childTnLst>
                                    <p:set>
                                      <p:cBhvr>
                                        <p:cTn id="51" dur="1" fill="hold">
                                          <p:stCondLst>
                                            <p:cond delay="0"/>
                                          </p:stCondLst>
                                        </p:cTn>
                                        <p:tgtEl>
                                          <p:spTgt spid="74"/>
                                        </p:tgtEl>
                                        <p:attrNameLst>
                                          <p:attrName>style.visibility</p:attrName>
                                        </p:attrNameLst>
                                      </p:cBhvr>
                                      <p:to>
                                        <p:strVal val="visible"/>
                                      </p:to>
                                    </p:set>
                                    <p:anim calcmode="lin" valueType="num">
                                      <p:cBhvr additive="base">
                                        <p:cTn id="52" dur="500"/>
                                        <p:tgtEl>
                                          <p:spTgt spid="74"/>
                                        </p:tgtEl>
                                        <p:attrNameLst>
                                          <p:attrName>ppt_x</p:attrName>
                                        </p:attrNameLst>
                                      </p:cBhvr>
                                      <p:tavLst>
                                        <p:tav tm="0">
                                          <p:val>
                                            <p:strVal val="#ppt_x-#ppt_w*1.125000"/>
                                          </p:val>
                                        </p:tav>
                                        <p:tav tm="100000">
                                          <p:val>
                                            <p:strVal val="#ppt_x"/>
                                          </p:val>
                                        </p:tav>
                                      </p:tavLst>
                                    </p:anim>
                                    <p:animEffect transition="in" filter="wipe(right)">
                                      <p:cBhvr>
                                        <p:cTn id="53" dur="500"/>
                                        <p:tgtEl>
                                          <p:spTgt spid="74"/>
                                        </p:tgtEl>
                                      </p:cBhvr>
                                    </p:animEffect>
                                  </p:childTnLst>
                                </p:cTn>
                              </p:par>
                            </p:childTnLst>
                          </p:cTn>
                        </p:par>
                        <p:par>
                          <p:cTn id="54" fill="hold">
                            <p:stCondLst>
                              <p:cond delay="2500"/>
                            </p:stCondLst>
                            <p:childTnLst>
                              <p:par>
                                <p:cTn id="55" presetID="12" presetClass="entr" presetSubtype="8" fill="hold" nodeType="after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p:tgtEl>
                                          <p:spTgt spid="3"/>
                                        </p:tgtEl>
                                        <p:attrNameLst>
                                          <p:attrName>ppt_x</p:attrName>
                                        </p:attrNameLst>
                                      </p:cBhvr>
                                      <p:tavLst>
                                        <p:tav tm="0">
                                          <p:val>
                                            <p:strVal val="#ppt_x-#ppt_w*1.125000"/>
                                          </p:val>
                                        </p:tav>
                                        <p:tav tm="100000">
                                          <p:val>
                                            <p:strVal val="#ppt_x"/>
                                          </p:val>
                                        </p:tav>
                                      </p:tavLst>
                                    </p:anim>
                                    <p:animEffect transition="in" filter="wipe(right)">
                                      <p:cBhvr>
                                        <p:cTn id="58" dur="500"/>
                                        <p:tgtEl>
                                          <p:spTgt spid="3"/>
                                        </p:tgtEl>
                                      </p:cBhvr>
                                    </p:animEffect>
                                  </p:childTnLst>
                                </p:cTn>
                              </p:par>
                            </p:childTnLst>
                          </p:cTn>
                        </p:par>
                        <p:par>
                          <p:cTn id="59" fill="hold">
                            <p:stCondLst>
                              <p:cond delay="3000"/>
                            </p:stCondLst>
                            <p:childTnLst>
                              <p:par>
                                <p:cTn id="60" presetID="12" presetClass="entr" presetSubtype="8" fill="hold" nodeType="afterEffect">
                                  <p:stCondLst>
                                    <p:cond delay="0"/>
                                  </p:stCondLst>
                                  <p:childTnLst>
                                    <p:set>
                                      <p:cBhvr>
                                        <p:cTn id="61" dur="1" fill="hold">
                                          <p:stCondLst>
                                            <p:cond delay="0"/>
                                          </p:stCondLst>
                                        </p:cTn>
                                        <p:tgtEl>
                                          <p:spTgt spid="2"/>
                                        </p:tgtEl>
                                        <p:attrNameLst>
                                          <p:attrName>style.visibility</p:attrName>
                                        </p:attrNameLst>
                                      </p:cBhvr>
                                      <p:to>
                                        <p:strVal val="visible"/>
                                      </p:to>
                                    </p:set>
                                    <p:anim calcmode="lin" valueType="num">
                                      <p:cBhvr additive="base">
                                        <p:cTn id="62" dur="500"/>
                                        <p:tgtEl>
                                          <p:spTgt spid="2"/>
                                        </p:tgtEl>
                                        <p:attrNameLst>
                                          <p:attrName>ppt_x</p:attrName>
                                        </p:attrNameLst>
                                      </p:cBhvr>
                                      <p:tavLst>
                                        <p:tav tm="0">
                                          <p:val>
                                            <p:strVal val="#ppt_x-#ppt_w*1.125000"/>
                                          </p:val>
                                        </p:tav>
                                        <p:tav tm="100000">
                                          <p:val>
                                            <p:strVal val="#ppt_x"/>
                                          </p:val>
                                        </p:tav>
                                      </p:tavLst>
                                    </p:anim>
                                    <p:animEffect transition="in" filter="wipe(right)">
                                      <p:cBhvr>
                                        <p:cTn id="6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41" grpId="0" animBg="1"/>
      <p:bldP spid="42" grpId="0" animBg="1"/>
      <p:bldP spid="38" grpId="0" animBg="1"/>
      <p:bldP spid="31" grpId="0" animBg="1"/>
      <p:bldP spid="69" grpId="0"/>
      <p:bldP spid="7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MH_SubTitle_2"/>
          <p:cNvSpPr txBox="1"/>
          <p:nvPr>
            <p:custDataLst>
              <p:tags r:id="rId1"/>
            </p:custDataLst>
          </p:nvPr>
        </p:nvSpPr>
        <p:spPr>
          <a:xfrm>
            <a:off x="536525" y="339152"/>
            <a:ext cx="1548765" cy="585208"/>
          </a:xfrm>
          <a:prstGeom prst="rect">
            <a:avLst/>
          </a:prstGeom>
          <a:noFill/>
        </p:spPr>
        <p:txBody>
          <a:bodyPr lIns="0" tIns="0" rIns="0" bIns="0"/>
          <a:lstStyle/>
          <a:p>
            <a:pPr algn="ctr">
              <a:lnSpc>
                <a:spcPct val="120000"/>
              </a:lnSpc>
              <a:defRPr/>
            </a:pPr>
            <a:endParaRPr lang="da-DK" altLang="zh-CN" sz="2440" kern="0" dirty="0">
              <a:solidFill>
                <a:srgbClr val="00B8B4"/>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文本框 24"/>
          <p:cNvSpPr txBox="1"/>
          <p:nvPr/>
        </p:nvSpPr>
        <p:spPr>
          <a:xfrm>
            <a:off x="536525" y="1576056"/>
            <a:ext cx="10826346" cy="4246245"/>
          </a:xfrm>
          <a:prstGeom prst="rect">
            <a:avLst/>
          </a:prstGeom>
          <a:noFill/>
        </p:spPr>
        <p:txBody>
          <a:bodyPr wrap="square" rtlCol="0">
            <a:spAutoFit/>
          </a:bodyPr>
          <a:lstStyle/>
          <a:p>
            <a:pPr indent="457200" algn="just" fontAlgn="auto">
              <a:lnSpc>
                <a:spcPct val="150000"/>
              </a:lnSpc>
              <a:defRPr/>
            </a:pPr>
            <a:r>
              <a:rPr lang="zh-CN" altLang="en-US" sz="2000" b="1" dirty="0">
                <a:solidFill>
                  <a:schemeClr val="tx1">
                    <a:lumMod val="50000"/>
                    <a:lumOff val="50000"/>
                  </a:schemeClr>
                </a:solidFill>
                <a:ea typeface="微软雅黑" panose="020B0503020204020204" pitchFamily="34" charset="-122"/>
                <a:sym typeface="+mn-ea"/>
              </a:rPr>
              <a:t>通过本次实训我们收获了很多，对一个项目的流程也有了具体的认知。通过团队之间合作，增加了合作</a:t>
            </a:r>
            <a:r>
              <a:rPr lang="zh-CN" altLang="en-US" sz="2000" b="1" dirty="0">
                <a:solidFill>
                  <a:schemeClr val="tx1">
                    <a:lumMod val="50000"/>
                    <a:lumOff val="50000"/>
                  </a:schemeClr>
                </a:solidFill>
                <a:ea typeface="微软雅黑" panose="020B0503020204020204" pitchFamily="34" charset="-122"/>
                <a:sym typeface="+mn-ea"/>
              </a:rPr>
              <a:t>能力，包括一些团队协作开发工具的使用包括对</a:t>
            </a:r>
            <a:r>
              <a:rPr lang="en-US" altLang="zh-CN" sz="2000" b="1" dirty="0">
                <a:solidFill>
                  <a:schemeClr val="tx1">
                    <a:lumMod val="50000"/>
                    <a:lumOff val="50000"/>
                  </a:schemeClr>
                </a:solidFill>
                <a:ea typeface="微软雅黑" panose="020B0503020204020204" pitchFamily="34" charset="-122"/>
                <a:sym typeface="+mn-ea"/>
              </a:rPr>
              <a:t>GitHub</a:t>
            </a:r>
            <a:r>
              <a:rPr lang="zh-CN" altLang="en-US" sz="2000" b="1" dirty="0">
                <a:solidFill>
                  <a:schemeClr val="tx1">
                    <a:lumMod val="50000"/>
                    <a:lumOff val="50000"/>
                  </a:schemeClr>
                </a:solidFill>
                <a:ea typeface="微软雅黑" panose="020B0503020204020204" pitchFamily="34" charset="-122"/>
                <a:sym typeface="+mn-ea"/>
              </a:rPr>
              <a:t>、</a:t>
            </a:r>
            <a:r>
              <a:rPr lang="en-US" altLang="zh-CN" sz="2000" b="1" dirty="0">
                <a:solidFill>
                  <a:schemeClr val="tx1">
                    <a:lumMod val="50000"/>
                    <a:lumOff val="50000"/>
                  </a:schemeClr>
                </a:solidFill>
                <a:ea typeface="微软雅黑" panose="020B0503020204020204" pitchFamily="34" charset="-122"/>
                <a:sym typeface="+mn-ea"/>
              </a:rPr>
              <a:t>Gitkraken</a:t>
            </a:r>
            <a:r>
              <a:rPr lang="zh-CN" altLang="en-US" sz="2000" b="1" dirty="0">
                <a:solidFill>
                  <a:schemeClr val="tx1">
                    <a:lumMod val="50000"/>
                    <a:lumOff val="50000"/>
                  </a:schemeClr>
                </a:solidFill>
                <a:ea typeface="微软雅黑" panose="020B0503020204020204" pitchFamily="34" charset="-122"/>
                <a:sym typeface="+mn-ea"/>
              </a:rPr>
              <a:t>工具的使用，通过</a:t>
            </a:r>
            <a:r>
              <a:rPr lang="en-US" altLang="zh-CN" sz="2000" b="1" dirty="0">
                <a:solidFill>
                  <a:schemeClr val="tx1">
                    <a:lumMod val="50000"/>
                    <a:lumOff val="50000"/>
                  </a:schemeClr>
                </a:solidFill>
                <a:ea typeface="微软雅黑" panose="020B0503020204020204" pitchFamily="34" charset="-122"/>
                <a:sym typeface="+mn-ea"/>
              </a:rPr>
              <a:t>idea</a:t>
            </a:r>
            <a:r>
              <a:rPr lang="zh-CN" altLang="en-US" sz="2000" b="1" dirty="0">
                <a:solidFill>
                  <a:schemeClr val="tx1">
                    <a:lumMod val="50000"/>
                    <a:lumOff val="50000"/>
                  </a:schemeClr>
                </a:solidFill>
                <a:ea typeface="微软雅黑" panose="020B0503020204020204" pitchFamily="34" charset="-122"/>
                <a:sym typeface="+mn-ea"/>
              </a:rPr>
              <a:t>导入</a:t>
            </a:r>
            <a:r>
              <a:rPr lang="en-US" altLang="zh-CN" sz="2000" b="1" dirty="0">
                <a:solidFill>
                  <a:schemeClr val="tx1">
                    <a:lumMod val="50000"/>
                    <a:lumOff val="50000"/>
                  </a:schemeClr>
                </a:solidFill>
                <a:ea typeface="微软雅黑" panose="020B0503020204020204" pitchFamily="34" charset="-122"/>
                <a:sym typeface="+mn-ea"/>
              </a:rPr>
              <a:t>Maven</a:t>
            </a:r>
            <a:r>
              <a:rPr lang="zh-CN" altLang="en-US" sz="2000" b="1" dirty="0">
                <a:solidFill>
                  <a:schemeClr val="tx1">
                    <a:lumMod val="50000"/>
                    <a:lumOff val="50000"/>
                  </a:schemeClr>
                </a:solidFill>
                <a:ea typeface="微软雅黑" panose="020B0503020204020204" pitchFamily="34" charset="-122"/>
                <a:sym typeface="+mn-ea"/>
              </a:rPr>
              <a:t>项目进行同步开发；加深对编译工具</a:t>
            </a:r>
            <a:r>
              <a:rPr lang="en-US" altLang="zh-CN" sz="2000" b="1" dirty="0">
                <a:solidFill>
                  <a:schemeClr val="tx1">
                    <a:lumMod val="50000"/>
                    <a:lumOff val="50000"/>
                  </a:schemeClr>
                </a:solidFill>
                <a:ea typeface="微软雅黑" panose="020B0503020204020204" pitchFamily="34" charset="-122"/>
                <a:sym typeface="+mn-ea"/>
              </a:rPr>
              <a:t>VScode</a:t>
            </a:r>
            <a:r>
              <a:rPr lang="zh-CN" altLang="en-US" sz="2000" b="1" dirty="0">
                <a:solidFill>
                  <a:schemeClr val="tx1">
                    <a:lumMod val="50000"/>
                    <a:lumOff val="50000"/>
                  </a:schemeClr>
                </a:solidFill>
                <a:ea typeface="微软雅黑" panose="020B0503020204020204" pitchFamily="34" charset="-122"/>
                <a:sym typeface="+mn-ea"/>
              </a:rPr>
              <a:t>的使用，前端模块</a:t>
            </a:r>
            <a:r>
              <a:rPr lang="en-US" altLang="zh-CN" sz="2000" b="1" dirty="0" err="1">
                <a:solidFill>
                  <a:schemeClr val="tx1">
                    <a:lumMod val="50000"/>
                    <a:lumOff val="50000"/>
                  </a:schemeClr>
                </a:solidFill>
                <a:ea typeface="微软雅黑" panose="020B0503020204020204" pitchFamily="34" charset="-122"/>
                <a:sym typeface="+mn-ea"/>
              </a:rPr>
              <a:t>vue</a:t>
            </a:r>
            <a:r>
              <a:rPr lang="zh-CN" altLang="en-US" sz="2000" b="1" dirty="0">
                <a:solidFill>
                  <a:schemeClr val="tx1">
                    <a:lumMod val="50000"/>
                    <a:lumOff val="50000"/>
                  </a:schemeClr>
                </a:solidFill>
                <a:ea typeface="微软雅黑" panose="020B0503020204020204" pitchFamily="34" charset="-122"/>
                <a:sym typeface="+mn-ea"/>
              </a:rPr>
              <a:t>的使用；其次是代码的编写规范，统一使用驼峰命名法并对编写代码进行规范的注释添加；小组内大家的合作协调能力得到了很大的提高，在遇到问题时小组内都会进行充分的沟通，大家提出自己的意见一同讨论以提高解决问题的效率，小组内各自分共明确大家都能各自完成自己所分配的任务。</a:t>
            </a:r>
            <a:endParaRPr lang="en-US" altLang="zh-CN" sz="2000" b="1" dirty="0">
              <a:solidFill>
                <a:schemeClr val="tx1">
                  <a:lumMod val="50000"/>
                  <a:lumOff val="50000"/>
                </a:schemeClr>
              </a:solidFill>
              <a:ea typeface="微软雅黑" panose="020B0503020204020204" pitchFamily="34" charset="-122"/>
            </a:endParaRPr>
          </a:p>
          <a:p>
            <a:pPr indent="457200" algn="just" fontAlgn="auto">
              <a:lnSpc>
                <a:spcPct val="150000"/>
              </a:lnSpc>
              <a:defRPr/>
            </a:pPr>
            <a:r>
              <a:rPr lang="zh-CN" altLang="en-US" sz="2000" b="1" dirty="0">
                <a:solidFill>
                  <a:schemeClr val="tx1">
                    <a:lumMod val="50000"/>
                    <a:lumOff val="50000"/>
                  </a:schemeClr>
                </a:solidFill>
                <a:ea typeface="微软雅黑" panose="020B0503020204020204" pitchFamily="34" charset="-122"/>
                <a:sym typeface="+mn-ea"/>
              </a:rPr>
              <a:t>     除此之外，在实训中老师的悉心教导，遇到问题时耐心的为我们讲解也让我们对所学内容有了更加深刻的理解，对问题解决的思路也更加的明确。</a:t>
            </a:r>
            <a:endParaRPr lang="zh-CN" altLang="en-US" sz="2000" b="1" dirty="0"/>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1" name="文本框 20"/>
          <p:cNvSpPr txBox="1"/>
          <p:nvPr/>
        </p:nvSpPr>
        <p:spPr>
          <a:xfrm>
            <a:off x="1740503" y="450599"/>
            <a:ext cx="1605280" cy="521970"/>
          </a:xfrm>
          <a:prstGeom prst="rect">
            <a:avLst/>
          </a:prstGeom>
          <a:noFill/>
        </p:spPr>
        <p:txBody>
          <a:bodyPr wrap="none" rtlCol="0">
            <a:spAutoFit/>
            <a:scene3d>
              <a:camera prst="orthographicFront"/>
              <a:lightRig rig="threePt" dir="t"/>
            </a:scene3d>
            <a:sp3d contourW="12700"/>
          </a:bodyPr>
          <a:p>
            <a:r>
              <a:rPr lang="zh-CN" altLang="en-US" sz="2800" b="1" dirty="0">
                <a:solidFill>
                  <a:schemeClr val="accent2"/>
                </a:solidFill>
                <a:cs typeface="+mn-ea"/>
                <a:sym typeface="+mn-lt"/>
              </a:rPr>
              <a:t>实训</a:t>
            </a:r>
            <a:r>
              <a:rPr lang="zh-CN" altLang="en-US" sz="2800" b="1" dirty="0">
                <a:solidFill>
                  <a:schemeClr val="accent2"/>
                </a:solidFill>
                <a:cs typeface="+mn-ea"/>
                <a:sym typeface="+mn-lt"/>
              </a:rPr>
              <a:t>总结</a:t>
            </a:r>
            <a:endParaRPr lang="zh-CN" altLang="en-US" sz="2800" b="1" dirty="0">
              <a:solidFill>
                <a:schemeClr val="accent2"/>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1518"/>
    </mc:Choice>
    <mc:Fallback>
      <p:transition spd="slow" advTm="1518"/>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任意多边形 28"/>
          <p:cNvSpPr/>
          <p:nvPr/>
        </p:nvSpPr>
        <p:spPr>
          <a:xfrm rot="2700000">
            <a:off x="9330371" y="916648"/>
            <a:ext cx="1420687" cy="1427783"/>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3117460" y="-89875"/>
            <a:ext cx="7004023" cy="7037748"/>
          </a:xfrm>
          <a:custGeom>
            <a:avLst/>
            <a:gdLst>
              <a:gd name="connsiteX0" fmla="*/ 0 w 7004023"/>
              <a:gd name="connsiteY0" fmla="*/ 2171546 h 7037748"/>
              <a:gd name="connsiteX1" fmla="*/ 1740201 w 7004023"/>
              <a:gd name="connsiteY1" fmla="*/ 431345 h 7037748"/>
              <a:gd name="connsiteX2" fmla="*/ 1740202 w 7004023"/>
              <a:gd name="connsiteY2" fmla="*/ 431345 h 7037748"/>
              <a:gd name="connsiteX3" fmla="*/ 2171547 w 7004023"/>
              <a:gd name="connsiteY3" fmla="*/ 0 h 7037748"/>
              <a:gd name="connsiteX4" fmla="*/ 6358431 w 7004023"/>
              <a:gd name="connsiteY4" fmla="*/ 0 h 7037748"/>
              <a:gd name="connsiteX5" fmla="*/ 7004023 w 7004023"/>
              <a:gd name="connsiteY5" fmla="*/ 645592 h 7037748"/>
              <a:gd name="connsiteX6" fmla="*/ 7004022 w 7004023"/>
              <a:gd name="connsiteY6" fmla="*/ 4866202 h 7037748"/>
              <a:gd name="connsiteX7" fmla="*/ 5263822 w 7004023"/>
              <a:gd name="connsiteY7" fmla="*/ 6606403 h 7037748"/>
              <a:gd name="connsiteX8" fmla="*/ 5263822 w 7004023"/>
              <a:gd name="connsiteY8" fmla="*/ 6606401 h 7037748"/>
              <a:gd name="connsiteX9" fmla="*/ 4832475 w 7004023"/>
              <a:gd name="connsiteY9" fmla="*/ 7037748 h 7037748"/>
              <a:gd name="connsiteX10" fmla="*/ 4832474 w 7004023"/>
              <a:gd name="connsiteY10" fmla="*/ 2171546 h 703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04023" h="7037748">
                <a:moveTo>
                  <a:pt x="0" y="2171546"/>
                </a:moveTo>
                <a:lnTo>
                  <a:pt x="1740201" y="431345"/>
                </a:lnTo>
                <a:lnTo>
                  <a:pt x="1740202" y="431345"/>
                </a:lnTo>
                <a:lnTo>
                  <a:pt x="2171547" y="0"/>
                </a:lnTo>
                <a:lnTo>
                  <a:pt x="6358431" y="0"/>
                </a:lnTo>
                <a:cubicBezTo>
                  <a:pt x="6714981" y="0"/>
                  <a:pt x="7004023" y="289042"/>
                  <a:pt x="7004023" y="645592"/>
                </a:cubicBezTo>
                <a:lnTo>
                  <a:pt x="7004022" y="4866202"/>
                </a:lnTo>
                <a:lnTo>
                  <a:pt x="5263822" y="6606403"/>
                </a:lnTo>
                <a:lnTo>
                  <a:pt x="5263822" y="6606401"/>
                </a:lnTo>
                <a:lnTo>
                  <a:pt x="4832475" y="7037748"/>
                </a:lnTo>
                <a:lnTo>
                  <a:pt x="4832474" y="2171546"/>
                </a:lnTo>
                <a:close/>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2" name="任意多边形 21"/>
          <p:cNvSpPr/>
          <p:nvPr/>
        </p:nvSpPr>
        <p:spPr>
          <a:xfrm rot="2700000">
            <a:off x="6098536" y="2488658"/>
            <a:ext cx="4353560" cy="4231886"/>
          </a:xfrm>
          <a:custGeom>
            <a:avLst/>
            <a:gdLst>
              <a:gd name="connsiteX0" fmla="*/ 0 w 4353560"/>
              <a:gd name="connsiteY0" fmla="*/ 1105934 h 4231886"/>
              <a:gd name="connsiteX1" fmla="*/ 1105935 w 4353560"/>
              <a:gd name="connsiteY1" fmla="*/ 0 h 4231886"/>
              <a:gd name="connsiteX2" fmla="*/ 3943273 w 4353560"/>
              <a:gd name="connsiteY2" fmla="*/ 0 h 4231886"/>
              <a:gd name="connsiteX3" fmla="*/ 4353560 w 4353560"/>
              <a:gd name="connsiteY3" fmla="*/ 410287 h 4231886"/>
              <a:gd name="connsiteX4" fmla="*/ 4353560 w 4353560"/>
              <a:gd name="connsiteY4" fmla="*/ 3125951 h 4231886"/>
              <a:gd name="connsiteX5" fmla="*/ 3247625 w 4353560"/>
              <a:gd name="connsiteY5" fmla="*/ 4231886 h 4231886"/>
              <a:gd name="connsiteX6" fmla="*/ 3247625 w 4353560"/>
              <a:gd name="connsiteY6" fmla="*/ 1105934 h 423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53560" h="4231886">
                <a:moveTo>
                  <a:pt x="0" y="1105934"/>
                </a:moveTo>
                <a:lnTo>
                  <a:pt x="1105935" y="0"/>
                </a:lnTo>
                <a:lnTo>
                  <a:pt x="3943273" y="0"/>
                </a:lnTo>
                <a:cubicBezTo>
                  <a:pt x="4169868" y="0"/>
                  <a:pt x="4353560" y="183692"/>
                  <a:pt x="4353560" y="410287"/>
                </a:cubicBezTo>
                <a:lnTo>
                  <a:pt x="4353560" y="3125951"/>
                </a:lnTo>
                <a:lnTo>
                  <a:pt x="3247625" y="4231886"/>
                </a:lnTo>
                <a:lnTo>
                  <a:pt x="3247625" y="11059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5271643" y="433691"/>
            <a:ext cx="4706557" cy="47300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4" name="文本框 23"/>
          <p:cNvSpPr txBox="1"/>
          <p:nvPr/>
        </p:nvSpPr>
        <p:spPr>
          <a:xfrm>
            <a:off x="871006" y="2804367"/>
            <a:ext cx="6299200" cy="922020"/>
          </a:xfrm>
          <a:prstGeom prst="rect">
            <a:avLst/>
          </a:prstGeom>
          <a:noFill/>
        </p:spPr>
        <p:txBody>
          <a:bodyPr wrap="square" rtlCol="0">
            <a:spAutoFit/>
            <a:scene3d>
              <a:camera prst="orthographicFront"/>
              <a:lightRig rig="threePt" dir="t"/>
            </a:scene3d>
            <a:sp3d contourW="12700"/>
          </a:bodyPr>
          <a:lstStyle/>
          <a:p>
            <a:r>
              <a:rPr lang="en-US" altLang="zh-CN" sz="5400" b="1" dirty="0" smtClean="0">
                <a:solidFill>
                  <a:schemeClr val="tx1">
                    <a:lumMod val="75000"/>
                    <a:lumOff val="25000"/>
                  </a:schemeClr>
                </a:solidFill>
                <a:cs typeface="+mn-ea"/>
                <a:sym typeface="+mn-lt"/>
              </a:rPr>
              <a:t>         T</a:t>
            </a:r>
            <a:r>
              <a:rPr lang="en-US" altLang="zh-CN" sz="5400" b="1" dirty="0" smtClean="0">
                <a:solidFill>
                  <a:schemeClr val="tx1">
                    <a:lumMod val="75000"/>
                    <a:lumOff val="25000"/>
                  </a:schemeClr>
                </a:solidFill>
                <a:cs typeface="+mn-ea"/>
                <a:sym typeface="+mn-lt"/>
              </a:rPr>
              <a:t>HANKS</a:t>
            </a:r>
            <a:endParaRPr lang="en-US" altLang="zh-CN" sz="5400" b="1" dirty="0" smtClean="0">
              <a:solidFill>
                <a:schemeClr val="tx1">
                  <a:lumMod val="75000"/>
                  <a:lumOff val="25000"/>
                </a:schemeClr>
              </a:solidFill>
              <a:cs typeface="+mn-ea"/>
              <a:sym typeface="+mn-lt"/>
            </a:endParaRPr>
          </a:p>
        </p:txBody>
      </p:sp>
      <p:sp>
        <p:nvSpPr>
          <p:cNvPr id="30" name="任意多边形 29"/>
          <p:cNvSpPr/>
          <p:nvPr/>
        </p:nvSpPr>
        <p:spPr>
          <a:xfrm rot="2700000">
            <a:off x="10732001" y="5932661"/>
            <a:ext cx="922260" cy="926867"/>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2">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任意多边形 31"/>
          <p:cNvSpPr/>
          <p:nvPr/>
        </p:nvSpPr>
        <p:spPr>
          <a:xfrm rot="2700000">
            <a:off x="1301417" y="5457574"/>
            <a:ext cx="707075" cy="710607"/>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3" name="任意多边形 32"/>
          <p:cNvSpPr/>
          <p:nvPr/>
        </p:nvSpPr>
        <p:spPr>
          <a:xfrm rot="2700000">
            <a:off x="4935484" y="465347"/>
            <a:ext cx="354223" cy="355992"/>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5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0-#ppt_w/2"/>
                                          </p:val>
                                        </p:tav>
                                        <p:tav tm="100000">
                                          <p:val>
                                            <p:strVal val="#ppt_x"/>
                                          </p:val>
                                        </p:tav>
                                      </p:tavLst>
                                    </p:anim>
                                    <p:anim calcmode="lin" valueType="num">
                                      <p:cBhvr additive="base">
                                        <p:cTn id="16" dur="500" fill="hold"/>
                                        <p:tgtEl>
                                          <p:spTgt spid="20"/>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0-#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50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500" fill="hold"/>
                                        <p:tgtEl>
                                          <p:spTgt spid="33"/>
                                        </p:tgtEl>
                                        <p:attrNameLst>
                                          <p:attrName>ppt_x</p:attrName>
                                        </p:attrNameLst>
                                      </p:cBhvr>
                                      <p:tavLst>
                                        <p:tav tm="0">
                                          <p:val>
                                            <p:strVal val="0-#ppt_w/2"/>
                                          </p:val>
                                        </p:tav>
                                        <p:tav tm="100000">
                                          <p:val>
                                            <p:strVal val="#ppt_x"/>
                                          </p:val>
                                        </p:tav>
                                      </p:tavLst>
                                    </p:anim>
                                    <p:anim calcmode="lin" valueType="num">
                                      <p:cBhvr additive="base">
                                        <p:cTn id="24" dur="5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nodePh="1">
                                  <p:stCondLst>
                                    <p:cond delay="0"/>
                                  </p:stCondLst>
                                  <p:endCondLst>
                                    <p:cond evt="begin" delay="0">
                                      <p:tn val="25"/>
                                    </p:cond>
                                  </p:endCondLst>
                                  <p:childTnLst>
                                    <p:set>
                                      <p:cBhvr>
                                        <p:cTn id="26" dur="1" fill="hold">
                                          <p:stCondLst>
                                            <p:cond delay="0"/>
                                          </p:stCondLst>
                                        </p:cTn>
                                        <p:tgtEl>
                                          <p:spTgt spid="18"/>
                                        </p:tgtEl>
                                        <p:attrNameLst>
                                          <p:attrName>style.visibility</p:attrName>
                                        </p:attrNameLst>
                                      </p:cBhvr>
                                      <p:to>
                                        <p:strVal val="visible"/>
                                      </p:to>
                                    </p:set>
                                    <p:anim calcmode="lin" valueType="num">
                                      <p:cBhvr additive="base">
                                        <p:cTn id="27" dur="500" fill="hold"/>
                                        <p:tgtEl>
                                          <p:spTgt spid="18"/>
                                        </p:tgtEl>
                                        <p:attrNameLst>
                                          <p:attrName>ppt_x</p:attrName>
                                        </p:attrNameLst>
                                      </p:cBhvr>
                                      <p:tavLst>
                                        <p:tav tm="0">
                                          <p:val>
                                            <p:strVal val="0-#ppt_w/2"/>
                                          </p:val>
                                        </p:tav>
                                        <p:tav tm="100000">
                                          <p:val>
                                            <p:strVal val="#ppt_x"/>
                                          </p:val>
                                        </p:tav>
                                      </p:tavLst>
                                    </p:anim>
                                    <p:anim calcmode="lin" valueType="num">
                                      <p:cBhvr additive="base">
                                        <p:cTn id="28" dur="500" fill="hold"/>
                                        <p:tgtEl>
                                          <p:spTgt spid="18"/>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750"/>
                                  </p:stCondLst>
                                  <p:childTnLst>
                                    <p:set>
                                      <p:cBhvr>
                                        <p:cTn id="30" dur="1" fill="hold">
                                          <p:stCondLst>
                                            <p:cond delay="0"/>
                                          </p:stCondLst>
                                        </p:cTn>
                                        <p:tgtEl>
                                          <p:spTgt spid="32"/>
                                        </p:tgtEl>
                                        <p:attrNameLst>
                                          <p:attrName>style.visibility</p:attrName>
                                        </p:attrNameLst>
                                      </p:cBhvr>
                                      <p:to>
                                        <p:strVal val="visible"/>
                                      </p:to>
                                    </p:set>
                                    <p:anim calcmode="lin" valueType="num">
                                      <p:cBhvr additive="base">
                                        <p:cTn id="31" dur="500" fill="hold"/>
                                        <p:tgtEl>
                                          <p:spTgt spid="32"/>
                                        </p:tgtEl>
                                        <p:attrNameLst>
                                          <p:attrName>ppt_x</p:attrName>
                                        </p:attrNameLst>
                                      </p:cBhvr>
                                      <p:tavLst>
                                        <p:tav tm="0">
                                          <p:val>
                                            <p:strVal val="0-#ppt_w/2"/>
                                          </p:val>
                                        </p:tav>
                                        <p:tav tm="100000">
                                          <p:val>
                                            <p:strVal val="#ppt_x"/>
                                          </p:val>
                                        </p:tav>
                                      </p:tavLst>
                                    </p:anim>
                                    <p:anim calcmode="lin" valueType="num">
                                      <p:cBhvr additive="base">
                                        <p:cTn id="32" dur="500" fill="hold"/>
                                        <p:tgtEl>
                                          <p:spTgt spid="32"/>
                                        </p:tgtEl>
                                        <p:attrNameLst>
                                          <p:attrName>ppt_y</p:attrName>
                                        </p:attrNameLst>
                                      </p:cBhvr>
                                      <p:tavLst>
                                        <p:tav tm="0">
                                          <p:val>
                                            <p:strVal val="#ppt_y"/>
                                          </p:val>
                                        </p:tav>
                                        <p:tav tm="100000">
                                          <p:val>
                                            <p:strVal val="#ppt_y"/>
                                          </p:val>
                                        </p:tav>
                                      </p:tavLst>
                                    </p:anim>
                                  </p:childTnLst>
                                </p:cTn>
                              </p:par>
                            </p:childTnLst>
                          </p:cTn>
                        </p:par>
                        <p:par>
                          <p:cTn id="33" fill="hold">
                            <p:stCondLst>
                              <p:cond delay="500"/>
                            </p:stCondLst>
                            <p:childTnLst>
                              <p:par>
                                <p:cTn id="34" presetID="2" presetClass="entr" presetSubtype="8" fill="hold" grpId="0" nodeType="afterEffect">
                                  <p:stCondLst>
                                    <p:cond delay="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0-#ppt_w/2"/>
                                          </p:val>
                                        </p:tav>
                                        <p:tav tm="100000">
                                          <p:val>
                                            <p:strVal val="#ppt_x"/>
                                          </p:val>
                                        </p:tav>
                                      </p:tavLst>
                                    </p:anim>
                                    <p:anim calcmode="lin" valueType="num">
                                      <p:cBhvr additive="base">
                                        <p:cTn id="37"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18" grpId="0"/>
      <p:bldP spid="22" grpId="0" animBg="1"/>
      <p:bldP spid="20" grpId="0" animBg="1"/>
      <p:bldP spid="24" grpId="0"/>
      <p:bldP spid="30" grpId="0" animBg="1"/>
      <p:bldP spid="32" grpId="0" animBg="1"/>
      <p:bldP spid="3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84747" cy="830997"/>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01</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项目</a:t>
            </a:r>
            <a:r>
              <a:rPr lang="zh-CN" altLang="en-US" sz="4000" b="1" dirty="0">
                <a:solidFill>
                  <a:schemeClr val="accent3"/>
                </a:solidFill>
                <a:cs typeface="+mn-ea"/>
                <a:sym typeface="+mn-lt"/>
              </a:rPr>
              <a:t>需求</a:t>
            </a:r>
            <a:endParaRPr lang="zh-CN" altLang="en-US" sz="4000" b="1" dirty="0">
              <a:solidFill>
                <a:schemeClr val="accent3"/>
              </a:solidFill>
              <a:cs typeface="+mn-ea"/>
              <a:sym typeface="+mn-lt"/>
            </a:endParaRPr>
          </a:p>
        </p:txBody>
      </p:sp>
      <p:sp>
        <p:nvSpPr>
          <p:cNvPr id="17" name="任意多边形 16"/>
          <p:cNvSpPr/>
          <p:nvPr/>
        </p:nvSpPr>
        <p:spPr>
          <a:xfrm rot="2700000">
            <a:off x="9425676"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6" grpId="0" animBg="1"/>
      <p:bldP spid="12" grpId="0" animBg="1"/>
      <p:bldP spid="13" grpId="0"/>
      <p:bldP spid="14" grpId="0"/>
      <p:bldP spid="17" grpId="0" bldLvl="0" animBg="1"/>
      <p:bldP spid="1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MH_SubTitle_2"/>
          <p:cNvSpPr txBox="1"/>
          <p:nvPr>
            <p:custDataLst>
              <p:tags r:id="rId1"/>
            </p:custDataLst>
          </p:nvPr>
        </p:nvSpPr>
        <p:spPr>
          <a:xfrm>
            <a:off x="536525" y="339152"/>
            <a:ext cx="1548765" cy="585208"/>
          </a:xfrm>
          <a:prstGeom prst="rect">
            <a:avLst/>
          </a:prstGeom>
          <a:noFill/>
        </p:spPr>
        <p:txBody>
          <a:bodyPr lIns="0" tIns="0" rIns="0" bIns="0"/>
          <a:lstStyle/>
          <a:p>
            <a:pPr algn="ctr">
              <a:lnSpc>
                <a:spcPct val="120000"/>
              </a:lnSpc>
              <a:defRPr/>
            </a:pPr>
            <a:endParaRPr lang="da-DK" altLang="zh-CN" sz="2440" kern="0" dirty="0">
              <a:solidFill>
                <a:srgbClr val="00B8B4"/>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5" name="文本框 24"/>
          <p:cNvSpPr txBox="1"/>
          <p:nvPr/>
        </p:nvSpPr>
        <p:spPr>
          <a:xfrm>
            <a:off x="536525" y="1576056"/>
            <a:ext cx="10826346" cy="3107690"/>
          </a:xfrm>
          <a:prstGeom prst="rect">
            <a:avLst/>
          </a:prstGeom>
          <a:noFill/>
        </p:spPr>
        <p:txBody>
          <a:bodyPr wrap="square" rtlCol="0">
            <a:spAutoFit/>
          </a:bodyPr>
          <a:lstStyle/>
          <a:p>
            <a:pPr indent="457200" algn="l" fontAlgn="auto"/>
            <a:r>
              <a:rPr lang="zh-CN" altLang="en-US" sz="2800" dirty="0"/>
              <a:t>本系统以酒店前台管理为核心，改变以前酒店管理系统的设计开发思想。具有辅助用户进行动态数据统计、分析、查询的功能。充分发挥系统辅助全面功能，使酒店管理高层随时都能对酒店的销售情况、经营项目，市场需求进行数据上的分析。从而提高酒店利润，降低成本。系统通过设计库的设计，通过严谨的逻辑，对权限进行设置，最大程度的确保系统的安全性。并且还提供，多种软硬件接口，具有较强的可维护性。</a:t>
            </a:r>
            <a:endParaRPr lang="zh-CN" altLang="en-US" sz="2800" dirty="0"/>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1" name="文本框 20"/>
          <p:cNvSpPr txBox="1"/>
          <p:nvPr/>
        </p:nvSpPr>
        <p:spPr>
          <a:xfrm>
            <a:off x="1740503" y="450599"/>
            <a:ext cx="1605280" cy="521970"/>
          </a:xfrm>
          <a:prstGeom prst="rect">
            <a:avLst/>
          </a:prstGeom>
          <a:noFill/>
        </p:spPr>
        <p:txBody>
          <a:bodyPr wrap="none" rtlCol="0">
            <a:spAutoFit/>
            <a:scene3d>
              <a:camera prst="orthographicFront"/>
              <a:lightRig rig="threePt" dir="t"/>
            </a:scene3d>
            <a:sp3d contourW="12700"/>
          </a:bodyPr>
          <a:p>
            <a:r>
              <a:rPr lang="zh-CN" altLang="en-US" sz="2800" b="1" dirty="0">
                <a:solidFill>
                  <a:schemeClr val="accent2"/>
                </a:solidFill>
                <a:cs typeface="+mn-ea"/>
                <a:sym typeface="+mn-lt"/>
              </a:rPr>
              <a:t>项目</a:t>
            </a:r>
            <a:r>
              <a:rPr lang="zh-CN" altLang="en-US" sz="2800" b="1" dirty="0">
                <a:solidFill>
                  <a:schemeClr val="accent2"/>
                </a:solidFill>
                <a:cs typeface="+mn-ea"/>
                <a:sym typeface="+mn-lt"/>
              </a:rPr>
              <a:t>简介</a:t>
            </a:r>
            <a:endParaRPr lang="zh-CN" altLang="en-US" sz="2800" b="1" dirty="0">
              <a:solidFill>
                <a:schemeClr val="accent2"/>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1518"/>
    </mc:Choice>
    <mc:Fallback>
      <p:transition spd="slow" advTm="151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d0a8f099-e09d-4f3f-b5c4-15a4593f429b"/>
          <p:cNvGrpSpPr>
            <a:grpSpLocks noChangeAspect="1"/>
          </p:cNvGrpSpPr>
          <p:nvPr/>
        </p:nvGrpSpPr>
        <p:grpSpPr>
          <a:xfrm>
            <a:off x="4660899" y="2314799"/>
            <a:ext cx="2870202" cy="2949128"/>
            <a:chOff x="4833170" y="2051499"/>
            <a:chExt cx="2637450" cy="2709979"/>
          </a:xfrm>
        </p:grpSpPr>
        <p:grpSp>
          <p:nvGrpSpPr>
            <p:cNvPr id="4" name="Group 25"/>
            <p:cNvGrpSpPr/>
            <p:nvPr/>
          </p:nvGrpSpPr>
          <p:grpSpPr>
            <a:xfrm rot="2700000">
              <a:off x="4822854" y="2089284"/>
              <a:ext cx="2616623" cy="2595992"/>
              <a:chOff x="4567237" y="1765300"/>
              <a:chExt cx="3422651" cy="3395663"/>
            </a:xfrm>
          </p:grpSpPr>
          <p:sp>
            <p:nvSpPr>
              <p:cNvPr id="21" name="Freeform: Shape 10"/>
              <p:cNvSpPr/>
              <p:nvPr/>
            </p:nvSpPr>
            <p:spPr>
              <a:xfrm flipV="1">
                <a:off x="4567237" y="1765300"/>
                <a:ext cx="1711326" cy="2068513"/>
              </a:xfrm>
              <a:custGeom>
                <a:avLst/>
                <a:gdLst>
                  <a:gd name="connsiteX0" fmla="*/ 0 w 1711326"/>
                  <a:gd name="connsiteY0" fmla="*/ 2068513 h 2068513"/>
                  <a:gd name="connsiteX1" fmla="*/ 1354138 w 1711326"/>
                  <a:gd name="connsiteY1" fmla="*/ 2068513 h 2068513"/>
                  <a:gd name="connsiteX2" fmla="*/ 1711326 w 1711326"/>
                  <a:gd name="connsiteY2" fmla="*/ 1711326 h 2068513"/>
                  <a:gd name="connsiteX3" fmla="*/ 0 w 1711326"/>
                  <a:gd name="connsiteY3" fmla="*/ 0 h 2068513"/>
                  <a:gd name="connsiteX4" fmla="*/ 0 w 1711326"/>
                  <a:gd name="connsiteY4" fmla="*/ 2068513 h 206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326" h="2068513">
                    <a:moveTo>
                      <a:pt x="0" y="2068513"/>
                    </a:moveTo>
                    <a:lnTo>
                      <a:pt x="1354138" y="2068513"/>
                    </a:lnTo>
                    <a:lnTo>
                      <a:pt x="1711326" y="1711326"/>
                    </a:lnTo>
                    <a:lnTo>
                      <a:pt x="0" y="0"/>
                    </a:lnTo>
                    <a:lnTo>
                      <a:pt x="0" y="2068513"/>
                    </a:lnTo>
                    <a:close/>
                  </a:path>
                </a:pathLst>
              </a:custGeom>
              <a:solidFill>
                <a:schemeClr val="accent1"/>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2" name="Freeform: Shape 23"/>
              <p:cNvSpPr/>
              <p:nvPr/>
            </p:nvSpPr>
            <p:spPr>
              <a:xfrm>
                <a:off x="4567237" y="3463131"/>
                <a:ext cx="2068513" cy="1697832"/>
              </a:xfrm>
              <a:custGeom>
                <a:avLst/>
                <a:gdLst>
                  <a:gd name="connsiteX0" fmla="*/ 370681 w 2068513"/>
                  <a:gd name="connsiteY0" fmla="*/ 0 h 1697832"/>
                  <a:gd name="connsiteX1" fmla="*/ 2068513 w 2068513"/>
                  <a:gd name="connsiteY1" fmla="*/ 1697832 h 1697832"/>
                  <a:gd name="connsiteX2" fmla="*/ 0 w 2068513"/>
                  <a:gd name="connsiteY2" fmla="*/ 1697832 h 1697832"/>
                  <a:gd name="connsiteX3" fmla="*/ 0 w 2068513"/>
                  <a:gd name="connsiteY3" fmla="*/ 370681 h 1697832"/>
                  <a:gd name="connsiteX4" fmla="*/ 370681 w 2068513"/>
                  <a:gd name="connsiteY4" fmla="*/ 0 h 1697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8513" h="1697832">
                    <a:moveTo>
                      <a:pt x="370681" y="0"/>
                    </a:moveTo>
                    <a:lnTo>
                      <a:pt x="2068513" y="1697832"/>
                    </a:lnTo>
                    <a:lnTo>
                      <a:pt x="0" y="1697832"/>
                    </a:lnTo>
                    <a:lnTo>
                      <a:pt x="0" y="370681"/>
                    </a:lnTo>
                    <a:lnTo>
                      <a:pt x="370681" y="0"/>
                    </a:lnTo>
                    <a:close/>
                  </a:path>
                </a:pathLst>
              </a:custGeom>
              <a:solidFill>
                <a:schemeClr val="accent6"/>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3" name="Freeform: Shape 20"/>
              <p:cNvSpPr/>
              <p:nvPr/>
            </p:nvSpPr>
            <p:spPr>
              <a:xfrm flipH="1">
                <a:off x="6278562" y="3092450"/>
                <a:ext cx="1711326" cy="2068513"/>
              </a:xfrm>
              <a:custGeom>
                <a:avLst/>
                <a:gdLst>
                  <a:gd name="connsiteX0" fmla="*/ 0 w 1711326"/>
                  <a:gd name="connsiteY0" fmla="*/ 0 h 2068513"/>
                  <a:gd name="connsiteX1" fmla="*/ 0 w 1711326"/>
                  <a:gd name="connsiteY1" fmla="*/ 2068513 h 2068513"/>
                  <a:gd name="connsiteX2" fmla="*/ 1354138 w 1711326"/>
                  <a:gd name="connsiteY2" fmla="*/ 2068513 h 2068513"/>
                  <a:gd name="connsiteX3" fmla="*/ 1711326 w 1711326"/>
                  <a:gd name="connsiteY3" fmla="*/ 1711326 h 2068513"/>
                  <a:gd name="connsiteX4" fmla="*/ 0 w 1711326"/>
                  <a:gd name="connsiteY4" fmla="*/ 0 h 20685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1326" h="2068513">
                    <a:moveTo>
                      <a:pt x="0" y="0"/>
                    </a:moveTo>
                    <a:lnTo>
                      <a:pt x="0" y="2068513"/>
                    </a:lnTo>
                    <a:lnTo>
                      <a:pt x="1354138" y="2068513"/>
                    </a:lnTo>
                    <a:lnTo>
                      <a:pt x="1711326" y="1711326"/>
                    </a:lnTo>
                    <a:lnTo>
                      <a:pt x="0" y="0"/>
                    </a:lnTo>
                    <a:close/>
                  </a:path>
                </a:pathLst>
              </a:custGeom>
              <a:solidFill>
                <a:schemeClr val="accent4"/>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4" name="Freeform: Shape 13"/>
              <p:cNvSpPr/>
              <p:nvPr/>
            </p:nvSpPr>
            <p:spPr>
              <a:xfrm flipH="1" flipV="1">
                <a:off x="5921374" y="1765300"/>
                <a:ext cx="2068513" cy="2068513"/>
              </a:xfrm>
              <a:custGeom>
                <a:avLst/>
                <a:gdLst>
                  <a:gd name="connsiteX0" fmla="*/ 2068513 w 2068513"/>
                  <a:gd name="connsiteY0" fmla="*/ 2068513 h 2068513"/>
                  <a:gd name="connsiteX1" fmla="*/ 0 w 2068513"/>
                  <a:gd name="connsiteY1" fmla="*/ 2068513 h 2068513"/>
                  <a:gd name="connsiteX2" fmla="*/ 0 w 2068513"/>
                  <a:gd name="connsiteY2" fmla="*/ 0 h 2068513"/>
                  <a:gd name="connsiteX3" fmla="*/ 1 w 2068513"/>
                  <a:gd name="connsiteY3" fmla="*/ 1 h 2068513"/>
                  <a:gd name="connsiteX4" fmla="*/ 1 w 2068513"/>
                  <a:gd name="connsiteY4" fmla="*/ 741363 h 2068513"/>
                  <a:gd name="connsiteX5" fmla="*/ 370682 w 2068513"/>
                  <a:gd name="connsiteY5" fmla="*/ 370682 h 2068513"/>
                  <a:gd name="connsiteX6" fmla="*/ 2068513 w 2068513"/>
                  <a:gd name="connsiteY6" fmla="*/ 2068513 h 206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68513" h="2068513">
                    <a:moveTo>
                      <a:pt x="2068513" y="2068513"/>
                    </a:moveTo>
                    <a:lnTo>
                      <a:pt x="0" y="2068513"/>
                    </a:lnTo>
                    <a:lnTo>
                      <a:pt x="0" y="0"/>
                    </a:lnTo>
                    <a:lnTo>
                      <a:pt x="1" y="1"/>
                    </a:lnTo>
                    <a:lnTo>
                      <a:pt x="1" y="741363"/>
                    </a:lnTo>
                    <a:lnTo>
                      <a:pt x="370682" y="370682"/>
                    </a:lnTo>
                    <a:lnTo>
                      <a:pt x="2068513" y="2068513"/>
                    </a:lnTo>
                    <a:close/>
                  </a:path>
                </a:pathLst>
              </a:custGeom>
              <a:solidFill>
                <a:schemeClr val="accent2"/>
              </a:solidFill>
              <a:ln w="762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grpSp>
        <p:sp>
          <p:nvSpPr>
            <p:cNvPr id="11" name="Freeform: Shape 21"/>
            <p:cNvSpPr/>
            <p:nvPr/>
          </p:nvSpPr>
          <p:spPr bwMode="auto">
            <a:xfrm>
              <a:off x="4849521" y="3186897"/>
              <a:ext cx="199613" cy="359303"/>
            </a:xfrm>
            <a:custGeom>
              <a:avLst/>
              <a:gdLst>
                <a:gd name="T0" fmla="*/ 159 w 159"/>
                <a:gd name="T1" fmla="*/ 50 h 286"/>
                <a:gd name="T2" fmla="*/ 114 w 159"/>
                <a:gd name="T3" fmla="*/ 50 h 286"/>
                <a:gd name="T4" fmla="*/ 114 w 159"/>
                <a:gd name="T5" fmla="*/ 50 h 286"/>
                <a:gd name="T6" fmla="*/ 111 w 159"/>
                <a:gd name="T7" fmla="*/ 51 h 286"/>
                <a:gd name="T8" fmla="*/ 107 w 159"/>
                <a:gd name="T9" fmla="*/ 54 h 286"/>
                <a:gd name="T10" fmla="*/ 103 w 159"/>
                <a:gd name="T11" fmla="*/ 60 h 286"/>
                <a:gd name="T12" fmla="*/ 102 w 159"/>
                <a:gd name="T13" fmla="*/ 66 h 286"/>
                <a:gd name="T14" fmla="*/ 102 w 159"/>
                <a:gd name="T15" fmla="*/ 99 h 286"/>
                <a:gd name="T16" fmla="*/ 159 w 159"/>
                <a:gd name="T17" fmla="*/ 99 h 286"/>
                <a:gd name="T18" fmla="*/ 159 w 159"/>
                <a:gd name="T19" fmla="*/ 146 h 286"/>
                <a:gd name="T20" fmla="*/ 102 w 159"/>
                <a:gd name="T21" fmla="*/ 146 h 286"/>
                <a:gd name="T22" fmla="*/ 102 w 159"/>
                <a:gd name="T23" fmla="*/ 286 h 286"/>
                <a:gd name="T24" fmla="*/ 50 w 159"/>
                <a:gd name="T25" fmla="*/ 286 h 286"/>
                <a:gd name="T26" fmla="*/ 50 w 159"/>
                <a:gd name="T27" fmla="*/ 146 h 286"/>
                <a:gd name="T28" fmla="*/ 0 w 159"/>
                <a:gd name="T29" fmla="*/ 146 h 286"/>
                <a:gd name="T30" fmla="*/ 0 w 159"/>
                <a:gd name="T31" fmla="*/ 99 h 286"/>
                <a:gd name="T32" fmla="*/ 50 w 159"/>
                <a:gd name="T33" fmla="*/ 99 h 286"/>
                <a:gd name="T34" fmla="*/ 50 w 159"/>
                <a:gd name="T35" fmla="*/ 71 h 286"/>
                <a:gd name="T36" fmla="*/ 50 w 159"/>
                <a:gd name="T37" fmla="*/ 71 h 286"/>
                <a:gd name="T38" fmla="*/ 50 w 159"/>
                <a:gd name="T39" fmla="*/ 64 h 286"/>
                <a:gd name="T40" fmla="*/ 51 w 159"/>
                <a:gd name="T41" fmla="*/ 57 h 286"/>
                <a:gd name="T42" fmla="*/ 52 w 159"/>
                <a:gd name="T43" fmla="*/ 50 h 286"/>
                <a:gd name="T44" fmla="*/ 54 w 159"/>
                <a:gd name="T45" fmla="*/ 43 h 286"/>
                <a:gd name="T46" fmla="*/ 57 w 159"/>
                <a:gd name="T47" fmla="*/ 37 h 286"/>
                <a:gd name="T48" fmla="*/ 60 w 159"/>
                <a:gd name="T49" fmla="*/ 31 h 286"/>
                <a:gd name="T50" fmla="*/ 63 w 159"/>
                <a:gd name="T51" fmla="*/ 26 h 286"/>
                <a:gd name="T52" fmla="*/ 67 w 159"/>
                <a:gd name="T53" fmla="*/ 21 h 286"/>
                <a:gd name="T54" fmla="*/ 72 w 159"/>
                <a:gd name="T55" fmla="*/ 16 h 286"/>
                <a:gd name="T56" fmla="*/ 78 w 159"/>
                <a:gd name="T57" fmla="*/ 12 h 286"/>
                <a:gd name="T58" fmla="*/ 83 w 159"/>
                <a:gd name="T59" fmla="*/ 8 h 286"/>
                <a:gd name="T60" fmla="*/ 88 w 159"/>
                <a:gd name="T61" fmla="*/ 5 h 286"/>
                <a:gd name="T62" fmla="*/ 94 w 159"/>
                <a:gd name="T63" fmla="*/ 3 h 286"/>
                <a:gd name="T64" fmla="*/ 100 w 159"/>
                <a:gd name="T65" fmla="*/ 1 h 286"/>
                <a:gd name="T66" fmla="*/ 108 w 159"/>
                <a:gd name="T67" fmla="*/ 0 h 286"/>
                <a:gd name="T68" fmla="*/ 114 w 159"/>
                <a:gd name="T69" fmla="*/ 0 h 286"/>
                <a:gd name="T70" fmla="*/ 159 w 159"/>
                <a:gd name="T71" fmla="*/ 0 h 286"/>
                <a:gd name="T72" fmla="*/ 159 w 159"/>
                <a:gd name="T73" fmla="*/ 5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9" h="286">
                  <a:moveTo>
                    <a:pt x="159" y="50"/>
                  </a:moveTo>
                  <a:lnTo>
                    <a:pt x="114" y="50"/>
                  </a:lnTo>
                  <a:lnTo>
                    <a:pt x="114" y="50"/>
                  </a:lnTo>
                  <a:lnTo>
                    <a:pt x="111" y="51"/>
                  </a:lnTo>
                  <a:lnTo>
                    <a:pt x="107" y="54"/>
                  </a:lnTo>
                  <a:lnTo>
                    <a:pt x="103" y="60"/>
                  </a:lnTo>
                  <a:lnTo>
                    <a:pt x="102" y="66"/>
                  </a:lnTo>
                  <a:lnTo>
                    <a:pt x="102" y="99"/>
                  </a:lnTo>
                  <a:lnTo>
                    <a:pt x="159" y="99"/>
                  </a:lnTo>
                  <a:lnTo>
                    <a:pt x="159" y="146"/>
                  </a:lnTo>
                  <a:lnTo>
                    <a:pt x="102" y="146"/>
                  </a:lnTo>
                  <a:lnTo>
                    <a:pt x="102" y="286"/>
                  </a:lnTo>
                  <a:lnTo>
                    <a:pt x="50" y="286"/>
                  </a:lnTo>
                  <a:lnTo>
                    <a:pt x="50" y="146"/>
                  </a:lnTo>
                  <a:lnTo>
                    <a:pt x="0" y="146"/>
                  </a:lnTo>
                  <a:lnTo>
                    <a:pt x="0" y="99"/>
                  </a:lnTo>
                  <a:lnTo>
                    <a:pt x="50" y="99"/>
                  </a:lnTo>
                  <a:lnTo>
                    <a:pt x="50" y="71"/>
                  </a:lnTo>
                  <a:lnTo>
                    <a:pt x="50" y="71"/>
                  </a:lnTo>
                  <a:lnTo>
                    <a:pt x="50" y="64"/>
                  </a:lnTo>
                  <a:lnTo>
                    <a:pt x="51" y="57"/>
                  </a:lnTo>
                  <a:lnTo>
                    <a:pt x="52" y="50"/>
                  </a:lnTo>
                  <a:lnTo>
                    <a:pt x="54" y="43"/>
                  </a:lnTo>
                  <a:lnTo>
                    <a:pt x="57" y="37"/>
                  </a:lnTo>
                  <a:lnTo>
                    <a:pt x="60" y="31"/>
                  </a:lnTo>
                  <a:lnTo>
                    <a:pt x="63" y="26"/>
                  </a:lnTo>
                  <a:lnTo>
                    <a:pt x="67" y="21"/>
                  </a:lnTo>
                  <a:lnTo>
                    <a:pt x="72" y="16"/>
                  </a:lnTo>
                  <a:lnTo>
                    <a:pt x="78" y="12"/>
                  </a:lnTo>
                  <a:lnTo>
                    <a:pt x="83" y="8"/>
                  </a:lnTo>
                  <a:lnTo>
                    <a:pt x="88" y="5"/>
                  </a:lnTo>
                  <a:lnTo>
                    <a:pt x="94" y="3"/>
                  </a:lnTo>
                  <a:lnTo>
                    <a:pt x="100" y="1"/>
                  </a:lnTo>
                  <a:lnTo>
                    <a:pt x="108" y="0"/>
                  </a:lnTo>
                  <a:lnTo>
                    <a:pt x="114" y="0"/>
                  </a:lnTo>
                  <a:lnTo>
                    <a:pt x="159" y="0"/>
                  </a:lnTo>
                  <a:lnTo>
                    <a:pt x="159" y="50"/>
                  </a:lnTo>
                  <a:close/>
                </a:path>
              </a:pathLst>
            </a:custGeom>
            <a:solidFill>
              <a:srgbClr val="FFFFFF"/>
            </a:solidFill>
            <a:ln>
              <a:solidFill>
                <a:schemeClr val="bg2"/>
              </a:solidFill>
            </a:ln>
          </p:spPr>
          <p:txBody>
            <a:bodyPr anchor="ctr"/>
            <a:lstStyle/>
            <a:p>
              <a:pPr algn="ctr"/>
              <a:endParaRPr dirty="0">
                <a:cs typeface="+mn-ea"/>
                <a:sym typeface="+mn-lt"/>
              </a:endParaRPr>
            </a:p>
          </p:txBody>
        </p:sp>
        <p:sp>
          <p:nvSpPr>
            <p:cNvPr id="12" name="Freeform: Shape 26"/>
            <p:cNvSpPr/>
            <p:nvPr/>
          </p:nvSpPr>
          <p:spPr bwMode="auto">
            <a:xfrm>
              <a:off x="5949020" y="2051499"/>
              <a:ext cx="364295" cy="299419"/>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FFFFFF"/>
            </a:solidFill>
            <a:ln>
              <a:solidFill>
                <a:schemeClr val="bg2"/>
              </a:solidFill>
            </a:ln>
          </p:spPr>
          <p:txBody>
            <a:bodyPr anchor="ctr"/>
            <a:lstStyle/>
            <a:p>
              <a:pPr algn="ctr"/>
              <a:endParaRPr dirty="0">
                <a:cs typeface="+mn-ea"/>
                <a:sym typeface="+mn-lt"/>
              </a:endParaRPr>
            </a:p>
          </p:txBody>
        </p:sp>
        <p:sp>
          <p:nvSpPr>
            <p:cNvPr id="13" name="Freeform: Shape 29"/>
            <p:cNvSpPr/>
            <p:nvPr/>
          </p:nvSpPr>
          <p:spPr bwMode="auto">
            <a:xfrm>
              <a:off x="5997166" y="4387227"/>
              <a:ext cx="388375" cy="374251"/>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rgbClr val="FFFFFF"/>
            </a:solidFill>
            <a:ln>
              <a:solidFill>
                <a:schemeClr val="bg2"/>
              </a:solidFill>
            </a:ln>
          </p:spPr>
          <p:txBody>
            <a:bodyPr anchor="ctr"/>
            <a:lstStyle/>
            <a:p>
              <a:pPr algn="ctr"/>
              <a:endParaRPr dirty="0">
                <a:cs typeface="+mn-ea"/>
                <a:sym typeface="+mn-lt"/>
              </a:endParaRPr>
            </a:p>
          </p:txBody>
        </p:sp>
        <p:sp>
          <p:nvSpPr>
            <p:cNvPr id="14" name="Freeform: Shape 32"/>
            <p:cNvSpPr/>
            <p:nvPr/>
          </p:nvSpPr>
          <p:spPr bwMode="auto">
            <a:xfrm>
              <a:off x="7143001" y="3159921"/>
              <a:ext cx="327619" cy="327010"/>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rgbClr val="FFFFFF"/>
            </a:solidFill>
            <a:ln>
              <a:solidFill>
                <a:schemeClr val="bg2"/>
              </a:solidFill>
            </a:ln>
          </p:spPr>
          <p:txBody>
            <a:bodyPr anchor="ctr"/>
            <a:lstStyle/>
            <a:p>
              <a:pPr algn="ctr"/>
              <a:endParaRPr dirty="0">
                <a:cs typeface="+mn-ea"/>
                <a:sym typeface="+mn-lt"/>
              </a:endParaRPr>
            </a:p>
          </p:txBody>
        </p:sp>
      </p:grpSp>
      <p:grpSp>
        <p:nvGrpSpPr>
          <p:cNvPr id="38" name="组合 37"/>
          <p:cNvGrpSpPr/>
          <p:nvPr/>
        </p:nvGrpSpPr>
        <p:grpSpPr>
          <a:xfrm>
            <a:off x="7480180" y="1851774"/>
            <a:ext cx="3327636" cy="1477209"/>
            <a:chOff x="6462713" y="2410788"/>
            <a:chExt cx="3327636" cy="1477209"/>
          </a:xfrm>
        </p:grpSpPr>
        <p:sp>
          <p:nvSpPr>
            <p:cNvPr id="39" name="矩形 38"/>
            <p:cNvSpPr/>
            <p:nvPr/>
          </p:nvSpPr>
          <p:spPr>
            <a:xfrm>
              <a:off x="6462713" y="2763412"/>
              <a:ext cx="3327636" cy="1124585"/>
            </a:xfrm>
            <a:prstGeom prst="rect">
              <a:avLst/>
            </a:prstGeom>
          </p:spPr>
          <p:txBody>
            <a:bodyPr wrap="square">
              <a:spAutoFit/>
              <a:scene3d>
                <a:camera prst="orthographicFront"/>
                <a:lightRig rig="threePt" dir="t"/>
              </a:scene3d>
              <a:sp3d contourW="12700"/>
            </a:bodyPr>
            <a:lstStyle/>
            <a:p>
              <a:pPr>
                <a:lnSpc>
                  <a:spcPct val="120000"/>
                </a:lnSpc>
              </a:pPr>
              <a:r>
                <a:rPr lang="en-US" altLang="zh-CN" sz="1400" dirty="0">
                  <a:solidFill>
                    <a:schemeClr val="tx1">
                      <a:lumMod val="65000"/>
                      <a:lumOff val="35000"/>
                    </a:schemeClr>
                  </a:solidFill>
                  <a:cs typeface="+mn-ea"/>
                  <a:sym typeface="+mn-lt"/>
                </a:rPr>
                <a:t>1</a:t>
              </a:r>
              <a:r>
                <a:rPr lang="zh-CN" altLang="en-US" sz="1400" dirty="0">
                  <a:solidFill>
                    <a:schemeClr val="tx1">
                      <a:lumMod val="65000"/>
                      <a:lumOff val="35000"/>
                    </a:schemeClr>
                  </a:solidFill>
                  <a:cs typeface="+mn-ea"/>
                  <a:sym typeface="+mn-lt"/>
                </a:rPr>
                <a:t>、房间信息</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2</a:t>
              </a:r>
              <a:r>
                <a:rPr lang="zh-CN" altLang="en-US" sz="1400" dirty="0">
                  <a:solidFill>
                    <a:schemeClr val="tx1">
                      <a:lumMod val="65000"/>
                      <a:lumOff val="35000"/>
                    </a:schemeClr>
                  </a:solidFill>
                  <a:cs typeface="+mn-ea"/>
                  <a:sym typeface="+mn-lt"/>
                </a:rPr>
                <a:t>、订单信息</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3</a:t>
              </a:r>
              <a:r>
                <a:rPr lang="zh-CN" altLang="en-US" sz="1400" dirty="0">
                  <a:solidFill>
                    <a:schemeClr val="tx1">
                      <a:lumMod val="65000"/>
                      <a:lumOff val="35000"/>
                    </a:schemeClr>
                  </a:solidFill>
                  <a:cs typeface="+mn-ea"/>
                  <a:sym typeface="+mn-lt"/>
                </a:rPr>
                <a:t>、客户信息</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4</a:t>
              </a:r>
              <a:r>
                <a:rPr lang="zh-CN" altLang="en-US" sz="1400" dirty="0">
                  <a:solidFill>
                    <a:schemeClr val="tx1">
                      <a:lumMod val="65000"/>
                      <a:lumOff val="35000"/>
                    </a:schemeClr>
                  </a:solidFill>
                  <a:cs typeface="+mn-ea"/>
                  <a:sym typeface="+mn-lt"/>
                </a:rPr>
                <a:t>、评价信息</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p:txBody>
        </p:sp>
        <p:sp>
          <p:nvSpPr>
            <p:cNvPr id="40" name="矩形 39"/>
            <p:cNvSpPr/>
            <p:nvPr/>
          </p:nvSpPr>
          <p:spPr>
            <a:xfrm>
              <a:off x="6462713" y="2410788"/>
              <a:ext cx="2241974"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65000"/>
                      <a:lumOff val="35000"/>
                    </a:schemeClr>
                  </a:solidFill>
                  <a:cs typeface="+mn-ea"/>
                  <a:sym typeface="+mn-lt"/>
                </a:rPr>
                <a:t>前台</a:t>
              </a:r>
              <a:endParaRPr lang="zh-CN" altLang="en-US" b="1" dirty="0">
                <a:solidFill>
                  <a:schemeClr val="tx1">
                    <a:lumMod val="65000"/>
                    <a:lumOff val="35000"/>
                  </a:schemeClr>
                </a:solidFill>
                <a:cs typeface="+mn-ea"/>
                <a:sym typeface="+mn-lt"/>
              </a:endParaRPr>
            </a:p>
          </p:txBody>
        </p:sp>
      </p:grpSp>
      <p:grpSp>
        <p:nvGrpSpPr>
          <p:cNvPr id="41" name="组合 40"/>
          <p:cNvGrpSpPr/>
          <p:nvPr/>
        </p:nvGrpSpPr>
        <p:grpSpPr>
          <a:xfrm>
            <a:off x="7480180" y="4482158"/>
            <a:ext cx="3327636" cy="1477209"/>
            <a:chOff x="6462713" y="2410788"/>
            <a:chExt cx="3327636" cy="1477209"/>
          </a:xfrm>
        </p:grpSpPr>
        <p:sp>
          <p:nvSpPr>
            <p:cNvPr id="42" name="矩形 41"/>
            <p:cNvSpPr/>
            <p:nvPr/>
          </p:nvSpPr>
          <p:spPr>
            <a:xfrm>
              <a:off x="6462713" y="2763412"/>
              <a:ext cx="3327636" cy="1124585"/>
            </a:xfrm>
            <a:prstGeom prst="rect">
              <a:avLst/>
            </a:prstGeom>
          </p:spPr>
          <p:txBody>
            <a:bodyPr wrap="square">
              <a:spAutoFit/>
              <a:scene3d>
                <a:camera prst="orthographicFront"/>
                <a:lightRig rig="threePt" dir="t"/>
              </a:scene3d>
              <a:sp3d contourW="12700"/>
            </a:bodyPr>
            <a:lstStyle/>
            <a:p>
              <a:pPr>
                <a:lnSpc>
                  <a:spcPct val="120000"/>
                </a:lnSpc>
              </a:pPr>
              <a:r>
                <a:rPr lang="en-US" altLang="zh-CN" sz="1400" dirty="0">
                  <a:solidFill>
                    <a:schemeClr val="tx1">
                      <a:lumMod val="65000"/>
                      <a:lumOff val="35000"/>
                    </a:schemeClr>
                  </a:solidFill>
                  <a:cs typeface="+mn-ea"/>
                  <a:sym typeface="+mn-lt"/>
                </a:rPr>
                <a:t>1</a:t>
              </a:r>
              <a:r>
                <a:rPr lang="zh-CN" altLang="en-US" sz="1400" dirty="0">
                  <a:solidFill>
                    <a:schemeClr val="tx1">
                      <a:lumMod val="65000"/>
                      <a:lumOff val="35000"/>
                    </a:schemeClr>
                  </a:solidFill>
                  <a:cs typeface="+mn-ea"/>
                  <a:sym typeface="+mn-lt"/>
                </a:rPr>
                <a:t>、</a:t>
              </a:r>
              <a:r>
                <a:rPr lang="zh-CN" altLang="en-US" sz="1400" dirty="0">
                  <a:solidFill>
                    <a:schemeClr val="tx1">
                      <a:lumMod val="65000"/>
                      <a:lumOff val="35000"/>
                    </a:schemeClr>
                  </a:solidFill>
                  <a:cs typeface="+mn-ea"/>
                  <a:sym typeface="+mn-lt"/>
                </a:rPr>
                <a:t>房间类型</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2</a:t>
              </a:r>
              <a:r>
                <a:rPr lang="zh-CN" altLang="en-US" sz="1400" dirty="0">
                  <a:solidFill>
                    <a:schemeClr val="tx1">
                      <a:lumMod val="65000"/>
                      <a:lumOff val="35000"/>
                    </a:schemeClr>
                  </a:solidFill>
                  <a:cs typeface="+mn-ea"/>
                  <a:sym typeface="+mn-lt"/>
                </a:rPr>
                <a:t>、部门</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3</a:t>
              </a:r>
              <a:r>
                <a:rPr lang="zh-CN" altLang="en-US" sz="1400" dirty="0">
                  <a:solidFill>
                    <a:schemeClr val="tx1">
                      <a:lumMod val="65000"/>
                      <a:lumOff val="35000"/>
                    </a:schemeClr>
                  </a:solidFill>
                  <a:cs typeface="+mn-ea"/>
                  <a:sym typeface="+mn-lt"/>
                </a:rPr>
                <a:t>、工作人员</a:t>
              </a:r>
              <a:r>
                <a:rPr lang="zh-CN" altLang="en-US" sz="1400" dirty="0">
                  <a:solidFill>
                    <a:schemeClr val="tx1">
                      <a:lumMod val="65000"/>
                      <a:lumOff val="35000"/>
                    </a:schemeClr>
                  </a:solidFill>
                  <a:cs typeface="+mn-ea"/>
                  <a:sym typeface="+mn-lt"/>
                </a:rPr>
                <a:t>管理</a:t>
              </a:r>
              <a:endParaRPr lang="zh-CN" altLang="en-US" sz="1400" dirty="0">
                <a:solidFill>
                  <a:schemeClr val="tx1">
                    <a:lumMod val="65000"/>
                    <a:lumOff val="35000"/>
                  </a:schemeClr>
                </a:solidFill>
                <a:cs typeface="+mn-ea"/>
                <a:sym typeface="+mn-lt"/>
              </a:endParaRPr>
            </a:p>
            <a:p>
              <a:pPr>
                <a:lnSpc>
                  <a:spcPct val="120000"/>
                </a:lnSpc>
              </a:pPr>
              <a:r>
                <a:rPr lang="en-US" altLang="zh-CN" sz="1400" dirty="0">
                  <a:solidFill>
                    <a:schemeClr val="tx1">
                      <a:lumMod val="65000"/>
                      <a:lumOff val="35000"/>
                    </a:schemeClr>
                  </a:solidFill>
                  <a:cs typeface="+mn-ea"/>
                  <a:sym typeface="+mn-lt"/>
                </a:rPr>
                <a:t>4</a:t>
              </a:r>
              <a:r>
                <a:rPr lang="zh-CN" altLang="en-US" sz="1400" dirty="0">
                  <a:solidFill>
                    <a:schemeClr val="tx1">
                      <a:lumMod val="65000"/>
                      <a:lumOff val="35000"/>
                    </a:schemeClr>
                  </a:solidFill>
                  <a:cs typeface="+mn-ea"/>
                  <a:sym typeface="+mn-lt"/>
                </a:rPr>
                <a:t>、</a:t>
              </a:r>
              <a:r>
                <a:rPr lang="zh-CN" altLang="en-US" sz="1400" dirty="0">
                  <a:solidFill>
                    <a:schemeClr val="tx1">
                      <a:lumMod val="65000"/>
                      <a:lumOff val="35000"/>
                    </a:schemeClr>
                  </a:solidFill>
                  <a:cs typeface="+mn-ea"/>
                  <a:sym typeface="+mn-lt"/>
                </a:rPr>
                <a:t>预定方式管理</a:t>
              </a:r>
              <a:endParaRPr lang="zh-CN" altLang="en-US" sz="1400" dirty="0">
                <a:solidFill>
                  <a:schemeClr val="tx1">
                    <a:lumMod val="65000"/>
                    <a:lumOff val="35000"/>
                  </a:schemeClr>
                </a:solidFill>
                <a:cs typeface="+mn-ea"/>
                <a:sym typeface="+mn-lt"/>
              </a:endParaRPr>
            </a:p>
          </p:txBody>
        </p:sp>
        <p:sp>
          <p:nvSpPr>
            <p:cNvPr id="43" name="矩形 42"/>
            <p:cNvSpPr/>
            <p:nvPr/>
          </p:nvSpPr>
          <p:spPr>
            <a:xfrm>
              <a:off x="6462713" y="2410788"/>
              <a:ext cx="2241974"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65000"/>
                      <a:lumOff val="35000"/>
                    </a:schemeClr>
                  </a:solidFill>
                  <a:cs typeface="+mn-ea"/>
                  <a:sym typeface="+mn-lt"/>
                </a:rPr>
                <a:t>管理员</a:t>
              </a:r>
              <a:r>
                <a:rPr lang="zh-CN" altLang="en-US" b="1" dirty="0">
                  <a:solidFill>
                    <a:schemeClr val="tx1">
                      <a:lumMod val="65000"/>
                      <a:lumOff val="35000"/>
                    </a:schemeClr>
                  </a:solidFill>
                  <a:cs typeface="+mn-ea"/>
                  <a:sym typeface="+mn-lt"/>
                </a:rPr>
                <a:t>管理</a:t>
              </a:r>
              <a:endParaRPr lang="zh-CN" altLang="en-US" b="1" dirty="0">
                <a:solidFill>
                  <a:schemeClr val="tx1">
                    <a:lumMod val="65000"/>
                    <a:lumOff val="35000"/>
                  </a:schemeClr>
                </a:solidFill>
                <a:cs typeface="+mn-ea"/>
                <a:sym typeface="+mn-lt"/>
              </a:endParaRPr>
            </a:p>
          </p:txBody>
        </p:sp>
      </p:grpSp>
      <p:grpSp>
        <p:nvGrpSpPr>
          <p:cNvPr id="44" name="组合 43"/>
          <p:cNvGrpSpPr/>
          <p:nvPr/>
        </p:nvGrpSpPr>
        <p:grpSpPr>
          <a:xfrm>
            <a:off x="1325465" y="1851774"/>
            <a:ext cx="3327636" cy="1477209"/>
            <a:chOff x="6462713" y="2410788"/>
            <a:chExt cx="3327636" cy="1477209"/>
          </a:xfrm>
        </p:grpSpPr>
        <p:sp>
          <p:nvSpPr>
            <p:cNvPr id="45" name="矩形 44"/>
            <p:cNvSpPr/>
            <p:nvPr/>
          </p:nvSpPr>
          <p:spPr>
            <a:xfrm>
              <a:off x="6462713" y="2763412"/>
              <a:ext cx="3327636" cy="1124585"/>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400" dirty="0">
                  <a:solidFill>
                    <a:schemeClr val="tx1">
                      <a:lumMod val="65000"/>
                      <a:lumOff val="35000"/>
                    </a:schemeClr>
                  </a:solidFill>
                  <a:cs typeface="+mn-ea"/>
                  <a:sym typeface="+mn-lt"/>
                </a:rPr>
                <a:t>1</a:t>
              </a:r>
              <a:r>
                <a:rPr lang="zh-CN" altLang="en-US" sz="1400" dirty="0">
                  <a:solidFill>
                    <a:schemeClr val="tx1">
                      <a:lumMod val="65000"/>
                      <a:lumOff val="35000"/>
                    </a:schemeClr>
                  </a:solidFill>
                  <a:cs typeface="+mn-ea"/>
                  <a:sym typeface="+mn-lt"/>
                </a:rPr>
                <a:t>、注册</a:t>
              </a:r>
              <a:r>
                <a:rPr lang="zh-CN" altLang="en-US" sz="1400" dirty="0">
                  <a:solidFill>
                    <a:schemeClr val="tx1">
                      <a:lumMod val="65000"/>
                      <a:lumOff val="35000"/>
                    </a:schemeClr>
                  </a:solidFill>
                  <a:cs typeface="+mn-ea"/>
                  <a:sym typeface="+mn-lt"/>
                </a:rPr>
                <a:t>登录</a:t>
              </a:r>
              <a:endParaRPr lang="zh-CN" altLang="en-US" sz="1400" dirty="0">
                <a:solidFill>
                  <a:schemeClr val="tx1">
                    <a:lumMod val="65000"/>
                    <a:lumOff val="35000"/>
                  </a:schemeClr>
                </a:solidFill>
                <a:cs typeface="+mn-ea"/>
                <a:sym typeface="+mn-lt"/>
              </a:endParaRPr>
            </a:p>
            <a:p>
              <a:pPr algn="r">
                <a:lnSpc>
                  <a:spcPct val="120000"/>
                </a:lnSpc>
              </a:pPr>
              <a:r>
                <a:rPr lang="en-US" altLang="zh-CN" sz="1400" dirty="0">
                  <a:solidFill>
                    <a:schemeClr val="tx1">
                      <a:lumMod val="65000"/>
                      <a:lumOff val="35000"/>
                    </a:schemeClr>
                  </a:solidFill>
                  <a:cs typeface="+mn-ea"/>
                  <a:sym typeface="+mn-lt"/>
                </a:rPr>
                <a:t>   2</a:t>
              </a:r>
              <a:r>
                <a:rPr lang="zh-CN" altLang="en-US" sz="1400" dirty="0">
                  <a:solidFill>
                    <a:schemeClr val="tx1">
                      <a:lumMod val="65000"/>
                      <a:lumOff val="35000"/>
                    </a:schemeClr>
                  </a:solidFill>
                  <a:cs typeface="+mn-ea"/>
                  <a:sym typeface="+mn-lt"/>
                </a:rPr>
                <a:t>、查看</a:t>
              </a:r>
              <a:r>
                <a:rPr lang="zh-CN" altLang="en-US" sz="1400" dirty="0">
                  <a:solidFill>
                    <a:schemeClr val="tx1">
                      <a:lumMod val="65000"/>
                      <a:lumOff val="35000"/>
                    </a:schemeClr>
                  </a:solidFill>
                  <a:cs typeface="+mn-ea"/>
                  <a:sym typeface="+mn-lt"/>
                </a:rPr>
                <a:t>并预定</a:t>
              </a:r>
              <a:r>
                <a:rPr lang="zh-CN" altLang="en-US" sz="1400" dirty="0">
                  <a:solidFill>
                    <a:schemeClr val="tx1">
                      <a:lumMod val="65000"/>
                      <a:lumOff val="35000"/>
                    </a:schemeClr>
                  </a:solidFill>
                  <a:cs typeface="+mn-ea"/>
                  <a:sym typeface="+mn-lt"/>
                </a:rPr>
                <a:t>客房</a:t>
              </a:r>
              <a:endParaRPr lang="zh-CN" altLang="en-US" sz="1400" dirty="0">
                <a:solidFill>
                  <a:schemeClr val="tx1">
                    <a:lumMod val="65000"/>
                    <a:lumOff val="35000"/>
                  </a:schemeClr>
                </a:solidFill>
                <a:cs typeface="+mn-ea"/>
                <a:sym typeface="+mn-lt"/>
              </a:endParaRPr>
            </a:p>
            <a:p>
              <a:pPr algn="r">
                <a:lnSpc>
                  <a:spcPct val="120000"/>
                </a:lnSpc>
              </a:pPr>
              <a:r>
                <a:rPr lang="en-US" altLang="zh-CN" sz="1400" dirty="0">
                  <a:solidFill>
                    <a:schemeClr val="tx1">
                      <a:lumMod val="65000"/>
                      <a:lumOff val="35000"/>
                    </a:schemeClr>
                  </a:solidFill>
                  <a:cs typeface="+mn-ea"/>
                  <a:sym typeface="+mn-lt"/>
                </a:rPr>
                <a:t>3</a:t>
              </a:r>
              <a:r>
                <a:rPr lang="zh-CN" altLang="en-US" sz="1400" dirty="0">
                  <a:solidFill>
                    <a:schemeClr val="tx1">
                      <a:lumMod val="65000"/>
                      <a:lumOff val="35000"/>
                    </a:schemeClr>
                  </a:solidFill>
                  <a:cs typeface="+mn-ea"/>
                  <a:sym typeface="+mn-lt"/>
                </a:rPr>
                <a:t>、修改个人</a:t>
              </a:r>
              <a:r>
                <a:rPr lang="zh-CN" altLang="en-US" sz="1400" dirty="0">
                  <a:solidFill>
                    <a:schemeClr val="tx1">
                      <a:lumMod val="65000"/>
                      <a:lumOff val="35000"/>
                    </a:schemeClr>
                  </a:solidFill>
                  <a:cs typeface="+mn-ea"/>
                  <a:sym typeface="+mn-lt"/>
                </a:rPr>
                <a:t>信息</a:t>
              </a:r>
              <a:endParaRPr lang="zh-CN" altLang="en-US" sz="1400" dirty="0">
                <a:solidFill>
                  <a:schemeClr val="tx1">
                    <a:lumMod val="65000"/>
                    <a:lumOff val="35000"/>
                  </a:schemeClr>
                </a:solidFill>
                <a:cs typeface="+mn-ea"/>
                <a:sym typeface="+mn-lt"/>
              </a:endParaRPr>
            </a:p>
            <a:p>
              <a:pPr algn="r">
                <a:lnSpc>
                  <a:spcPct val="120000"/>
                </a:lnSpc>
              </a:pPr>
              <a:r>
                <a:rPr lang="en-US" altLang="zh-CN" sz="1400" dirty="0">
                  <a:solidFill>
                    <a:schemeClr val="tx1">
                      <a:lumMod val="65000"/>
                      <a:lumOff val="35000"/>
                    </a:schemeClr>
                  </a:solidFill>
                  <a:cs typeface="+mn-ea"/>
                  <a:sym typeface="+mn-lt"/>
                </a:rPr>
                <a:t>4</a:t>
              </a:r>
              <a:r>
                <a:rPr lang="zh-CN" altLang="en-US" sz="1400" dirty="0">
                  <a:solidFill>
                    <a:schemeClr val="tx1">
                      <a:lumMod val="65000"/>
                      <a:lumOff val="35000"/>
                    </a:schemeClr>
                  </a:solidFill>
                  <a:cs typeface="+mn-ea"/>
                  <a:sym typeface="+mn-lt"/>
                </a:rPr>
                <a:t>、退</a:t>
              </a:r>
              <a:r>
                <a:rPr lang="zh-CN" altLang="en-US" sz="1400" dirty="0">
                  <a:solidFill>
                    <a:schemeClr val="tx1">
                      <a:lumMod val="65000"/>
                      <a:lumOff val="35000"/>
                    </a:schemeClr>
                  </a:solidFill>
                  <a:cs typeface="+mn-ea"/>
                  <a:sym typeface="+mn-lt"/>
                </a:rPr>
                <a:t>换客房</a:t>
              </a:r>
              <a:endParaRPr lang="zh-CN" altLang="en-US" sz="1400" dirty="0">
                <a:solidFill>
                  <a:schemeClr val="tx1">
                    <a:lumMod val="65000"/>
                    <a:lumOff val="35000"/>
                  </a:schemeClr>
                </a:solidFill>
                <a:cs typeface="+mn-ea"/>
                <a:sym typeface="+mn-lt"/>
              </a:endParaRPr>
            </a:p>
          </p:txBody>
        </p:sp>
        <p:sp>
          <p:nvSpPr>
            <p:cNvPr id="46" name="矩形 45"/>
            <p:cNvSpPr/>
            <p:nvPr/>
          </p:nvSpPr>
          <p:spPr>
            <a:xfrm>
              <a:off x="7548375" y="2410788"/>
              <a:ext cx="2241974"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cs typeface="+mn-ea"/>
                  <a:sym typeface="+mn-lt"/>
                </a:rPr>
                <a:t>客户</a:t>
              </a:r>
              <a:endParaRPr lang="zh-CN" altLang="en-US" b="1" dirty="0">
                <a:solidFill>
                  <a:schemeClr val="tx1">
                    <a:lumMod val="65000"/>
                    <a:lumOff val="35000"/>
                  </a:schemeClr>
                </a:solidFill>
                <a:cs typeface="+mn-ea"/>
                <a:sym typeface="+mn-lt"/>
              </a:endParaRPr>
            </a:p>
          </p:txBody>
        </p:sp>
      </p:grpSp>
      <p:grpSp>
        <p:nvGrpSpPr>
          <p:cNvPr id="47" name="组合 46"/>
          <p:cNvGrpSpPr/>
          <p:nvPr/>
        </p:nvGrpSpPr>
        <p:grpSpPr>
          <a:xfrm>
            <a:off x="1325465" y="4482158"/>
            <a:ext cx="3327636" cy="1218764"/>
            <a:chOff x="6462713" y="2410788"/>
            <a:chExt cx="3327636" cy="1218764"/>
          </a:xfrm>
        </p:grpSpPr>
        <p:sp>
          <p:nvSpPr>
            <p:cNvPr id="48" name="矩形 47"/>
            <p:cNvSpPr/>
            <p:nvPr/>
          </p:nvSpPr>
          <p:spPr>
            <a:xfrm>
              <a:off x="6462713" y="2763412"/>
              <a:ext cx="3327636" cy="866140"/>
            </a:xfrm>
            <a:prstGeom prst="rect">
              <a:avLst/>
            </a:prstGeom>
          </p:spPr>
          <p:txBody>
            <a:bodyPr wrap="square">
              <a:spAutoFit/>
              <a:scene3d>
                <a:camera prst="orthographicFront"/>
                <a:lightRig rig="threePt" dir="t"/>
              </a:scene3d>
              <a:sp3d contourW="12700"/>
            </a:bodyPr>
            <a:lstStyle/>
            <a:p>
              <a:pPr algn="r">
                <a:lnSpc>
                  <a:spcPct val="120000"/>
                </a:lnSpc>
              </a:pPr>
              <a:r>
                <a:rPr lang="en-US" altLang="zh-CN" sz="1400" dirty="0">
                  <a:solidFill>
                    <a:schemeClr val="tx1">
                      <a:lumMod val="65000"/>
                      <a:lumOff val="35000"/>
                    </a:schemeClr>
                  </a:solidFill>
                  <a:cs typeface="+mn-ea"/>
                  <a:sym typeface="+mn-lt"/>
                </a:rPr>
                <a:t>1</a:t>
              </a:r>
              <a:r>
                <a:rPr lang="zh-CN" altLang="en-US" sz="1400" dirty="0">
                  <a:solidFill>
                    <a:schemeClr val="tx1">
                      <a:lumMod val="65000"/>
                      <a:lumOff val="35000"/>
                    </a:schemeClr>
                  </a:solidFill>
                  <a:cs typeface="+mn-ea"/>
                  <a:sym typeface="+mn-lt"/>
                </a:rPr>
                <a:t>、客房</a:t>
              </a:r>
              <a:r>
                <a:rPr lang="zh-CN" altLang="en-US" sz="1400" dirty="0">
                  <a:solidFill>
                    <a:schemeClr val="tx1">
                      <a:lumMod val="65000"/>
                      <a:lumOff val="35000"/>
                    </a:schemeClr>
                  </a:solidFill>
                  <a:cs typeface="+mn-ea"/>
                  <a:sym typeface="+mn-lt"/>
                </a:rPr>
                <a:t>维修</a:t>
              </a:r>
              <a:endParaRPr lang="zh-CN" altLang="en-US" sz="1400" dirty="0">
                <a:solidFill>
                  <a:schemeClr val="tx1">
                    <a:lumMod val="65000"/>
                    <a:lumOff val="35000"/>
                  </a:schemeClr>
                </a:solidFill>
                <a:cs typeface="+mn-ea"/>
                <a:sym typeface="+mn-lt"/>
              </a:endParaRPr>
            </a:p>
            <a:p>
              <a:pPr algn="r">
                <a:lnSpc>
                  <a:spcPct val="120000"/>
                </a:lnSpc>
              </a:pPr>
              <a:r>
                <a:rPr lang="en-US" altLang="zh-CN" sz="1400" dirty="0">
                  <a:solidFill>
                    <a:schemeClr val="tx1">
                      <a:lumMod val="65000"/>
                      <a:lumOff val="35000"/>
                    </a:schemeClr>
                  </a:solidFill>
                  <a:cs typeface="+mn-ea"/>
                  <a:sym typeface="+mn-lt"/>
                </a:rPr>
                <a:t>2</a:t>
              </a:r>
              <a:r>
                <a:rPr lang="zh-CN" altLang="en-US" sz="1400" dirty="0">
                  <a:solidFill>
                    <a:schemeClr val="tx1">
                      <a:lumMod val="65000"/>
                      <a:lumOff val="35000"/>
                    </a:schemeClr>
                  </a:solidFill>
                  <a:cs typeface="+mn-ea"/>
                  <a:sym typeface="+mn-lt"/>
                </a:rPr>
                <a:t>、客房</a:t>
              </a:r>
              <a:r>
                <a:rPr lang="zh-CN" altLang="en-US" sz="1400" dirty="0">
                  <a:solidFill>
                    <a:schemeClr val="tx1">
                      <a:lumMod val="65000"/>
                      <a:lumOff val="35000"/>
                    </a:schemeClr>
                  </a:solidFill>
                  <a:cs typeface="+mn-ea"/>
                  <a:sym typeface="+mn-lt"/>
                </a:rPr>
                <a:t>清洁</a:t>
              </a:r>
              <a:endParaRPr lang="zh-CN" altLang="en-US" sz="1400" dirty="0">
                <a:solidFill>
                  <a:schemeClr val="tx1">
                    <a:lumMod val="65000"/>
                    <a:lumOff val="35000"/>
                  </a:schemeClr>
                </a:solidFill>
                <a:cs typeface="+mn-ea"/>
                <a:sym typeface="+mn-lt"/>
              </a:endParaRPr>
            </a:p>
            <a:p>
              <a:pPr algn="r">
                <a:lnSpc>
                  <a:spcPct val="120000"/>
                </a:lnSpc>
              </a:pPr>
              <a:endParaRPr lang="zh-CN" altLang="en-US" sz="1400" dirty="0">
                <a:solidFill>
                  <a:schemeClr val="tx1">
                    <a:lumMod val="65000"/>
                    <a:lumOff val="35000"/>
                  </a:schemeClr>
                </a:solidFill>
                <a:cs typeface="+mn-ea"/>
                <a:sym typeface="+mn-lt"/>
              </a:endParaRPr>
            </a:p>
          </p:txBody>
        </p:sp>
        <p:sp>
          <p:nvSpPr>
            <p:cNvPr id="49" name="矩形 48"/>
            <p:cNvSpPr/>
            <p:nvPr/>
          </p:nvSpPr>
          <p:spPr>
            <a:xfrm>
              <a:off x="7548375" y="2410788"/>
              <a:ext cx="2241974"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a:solidFill>
                    <a:schemeClr val="tx1">
                      <a:lumMod val="65000"/>
                      <a:lumOff val="35000"/>
                    </a:schemeClr>
                  </a:solidFill>
                  <a:cs typeface="+mn-ea"/>
                  <a:sym typeface="+mn-lt"/>
                </a:rPr>
                <a:t>客房</a:t>
              </a:r>
              <a:r>
                <a:rPr lang="zh-CN" altLang="en-US" b="1" dirty="0">
                  <a:solidFill>
                    <a:schemeClr val="tx1">
                      <a:lumMod val="65000"/>
                      <a:lumOff val="35000"/>
                    </a:schemeClr>
                  </a:solidFill>
                  <a:cs typeface="+mn-ea"/>
                  <a:sym typeface="+mn-lt"/>
                </a:rPr>
                <a:t>管理</a:t>
              </a:r>
              <a:endParaRPr lang="zh-CN" altLang="en-US" b="1" dirty="0">
                <a:solidFill>
                  <a:schemeClr val="tx1">
                    <a:lumMod val="65000"/>
                    <a:lumOff val="35000"/>
                  </a:schemeClr>
                </a:solidFill>
                <a:cs typeface="+mn-ea"/>
                <a:sym typeface="+mn-lt"/>
              </a:endParaRPr>
            </a:p>
          </p:txBody>
        </p:sp>
      </p:grpSp>
      <p:sp>
        <p:nvSpPr>
          <p:cNvPr id="26" name="文本框 25"/>
          <p:cNvSpPr txBox="1"/>
          <p:nvPr/>
        </p:nvSpPr>
        <p:spPr>
          <a:xfrm>
            <a:off x="1740535" y="450850"/>
            <a:ext cx="1605280" cy="521970"/>
          </a:xfrm>
          <a:prstGeom prst="rect">
            <a:avLst/>
          </a:prstGeom>
          <a:noFill/>
        </p:spPr>
        <p:txBody>
          <a:bodyPr wrap="none" rtlCol="0">
            <a:spAutoFit/>
            <a:scene3d>
              <a:camera prst="orthographicFront"/>
              <a:lightRig rig="threePt" dir="t"/>
            </a:scene3d>
            <a:sp3d contourW="12700"/>
          </a:bodyPr>
          <a:lstStyle/>
          <a:p>
            <a:r>
              <a:rPr lang="zh-CN" altLang="en-US" sz="2800" b="1" dirty="0">
                <a:solidFill>
                  <a:schemeClr val="accent2"/>
                </a:solidFill>
                <a:cs typeface="+mn-ea"/>
                <a:sym typeface="+mn-lt"/>
              </a:rPr>
              <a:t>功能</a:t>
            </a:r>
            <a:r>
              <a:rPr lang="zh-CN" altLang="en-US" sz="2800" b="1" dirty="0">
                <a:solidFill>
                  <a:schemeClr val="accent2"/>
                </a:solidFill>
                <a:cs typeface="+mn-ea"/>
                <a:sym typeface="+mn-lt"/>
              </a:rPr>
              <a:t>模块</a:t>
            </a:r>
            <a:endParaRPr lang="zh-CN" altLang="en-US" sz="2800" b="1" dirty="0">
              <a:solidFill>
                <a:schemeClr val="accent2"/>
              </a:solidFill>
              <a:cs typeface="+mn-ea"/>
              <a:sym typeface="+mn-lt"/>
            </a:endParaRPr>
          </a:p>
        </p:txBody>
      </p:sp>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84747" cy="830997"/>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02</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所需</a:t>
            </a:r>
            <a:r>
              <a:rPr lang="zh-CN" altLang="en-US" sz="4000" b="1" dirty="0">
                <a:solidFill>
                  <a:schemeClr val="accent3"/>
                </a:solidFill>
                <a:cs typeface="+mn-ea"/>
                <a:sym typeface="+mn-lt"/>
              </a:rPr>
              <a:t>技术</a:t>
            </a:r>
            <a:endParaRPr lang="zh-CN" altLang="en-US" sz="4000" b="1" dirty="0">
              <a:solidFill>
                <a:schemeClr val="accent3"/>
              </a:solidFill>
              <a:cs typeface="+mn-ea"/>
              <a:sym typeface="+mn-lt"/>
            </a:endParaRPr>
          </a:p>
        </p:txBody>
      </p:sp>
      <p:sp>
        <p:nvSpPr>
          <p:cNvPr id="17" name="任意多边形 16"/>
          <p:cNvSpPr/>
          <p:nvPr/>
        </p:nvSpPr>
        <p:spPr>
          <a:xfrm rot="2700000">
            <a:off x="9435201"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6" grpId="0" animBg="1"/>
      <p:bldP spid="12" grpId="0" animBg="1"/>
      <p:bldP spid="13" grpId="0"/>
      <p:bldP spid="14" grpId="0"/>
      <p:bldP spid="17" grpId="0" animBg="1"/>
      <p:bldP spid="1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flipH="1">
            <a:off x="4212151" y="1994305"/>
            <a:ext cx="3512079" cy="3356072"/>
            <a:chOff x="4516955" y="2019261"/>
            <a:chExt cx="3512079" cy="3372047"/>
          </a:xfrm>
        </p:grpSpPr>
        <p:sp>
          <p:nvSpPr>
            <p:cNvPr id="3" name="Freeform 414"/>
            <p:cNvSpPr>
              <a:spLocks noEditPoints="1"/>
            </p:cNvSpPr>
            <p:nvPr/>
          </p:nvSpPr>
          <p:spPr bwMode="auto">
            <a:xfrm>
              <a:off x="4516955" y="2019261"/>
              <a:ext cx="3159167" cy="3168902"/>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39 h 274"/>
                <a:gd name="T12" fmla="*/ 34 w 274"/>
                <a:gd name="T13" fmla="*/ 137 h 274"/>
                <a:gd name="T14" fmla="*/ 137 w 274"/>
                <a:gd name="T15" fmla="*/ 34 h 274"/>
                <a:gd name="T16" fmla="*/ 240 w 274"/>
                <a:gd name="T17" fmla="*/ 137 h 274"/>
                <a:gd name="T18" fmla="*/ 137 w 274"/>
                <a:gd name="T19" fmla="*/ 23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39"/>
                  </a:moveTo>
                  <a:cubicBezTo>
                    <a:pt x="80" y="239"/>
                    <a:pt x="34" y="193"/>
                    <a:pt x="34" y="137"/>
                  </a:cubicBezTo>
                  <a:cubicBezTo>
                    <a:pt x="34" y="80"/>
                    <a:pt x="80" y="34"/>
                    <a:pt x="137" y="34"/>
                  </a:cubicBezTo>
                  <a:cubicBezTo>
                    <a:pt x="194" y="34"/>
                    <a:pt x="240" y="80"/>
                    <a:pt x="240" y="137"/>
                  </a:cubicBezTo>
                  <a:cubicBezTo>
                    <a:pt x="240" y="193"/>
                    <a:pt x="194" y="239"/>
                    <a:pt x="137" y="239"/>
                  </a:cubicBezTo>
                  <a:close/>
                </a:path>
              </a:pathLst>
            </a:custGeom>
            <a:solidFill>
              <a:srgbClr val="5D999F"/>
            </a:solidFill>
            <a:ln>
              <a:solidFill>
                <a:schemeClr val="bg1"/>
              </a:solidFill>
            </a:ln>
          </p:spPr>
          <p:txBody>
            <a:bodyPr vert="horz" wrap="square" lIns="123855" tIns="61927" rIns="123855" bIns="61927" numCol="1" anchor="t" anchorCtr="0" compatLnSpc="1"/>
            <a:lstStyle/>
            <a:p>
              <a:endParaRPr lang="zh-CN" altLang="en-US" sz="2440"/>
            </a:p>
          </p:txBody>
        </p:sp>
        <p:sp>
          <p:nvSpPr>
            <p:cNvPr id="7" name="Freeform 418"/>
            <p:cNvSpPr/>
            <p:nvPr/>
          </p:nvSpPr>
          <p:spPr bwMode="auto">
            <a:xfrm>
              <a:off x="6457043" y="3280520"/>
              <a:ext cx="1571991" cy="2110788"/>
            </a:xfrm>
            <a:custGeom>
              <a:avLst/>
              <a:gdLst>
                <a:gd name="T0" fmla="*/ 65 w 133"/>
                <a:gd name="T1" fmla="*/ 29 h 188"/>
                <a:gd name="T2" fmla="*/ 0 w 133"/>
                <a:gd name="T3" fmla="*/ 124 h 188"/>
                <a:gd name="T4" fmla="*/ 26 w 133"/>
                <a:gd name="T5" fmla="*/ 188 h 188"/>
                <a:gd name="T6" fmla="*/ 133 w 133"/>
                <a:gd name="T7" fmla="*/ 29 h 188"/>
                <a:gd name="T8" fmla="*/ 131 w 133"/>
                <a:gd name="T9" fmla="*/ 0 h 188"/>
                <a:gd name="T10" fmla="*/ 63 w 133"/>
                <a:gd name="T11" fmla="*/ 12 h 188"/>
                <a:gd name="T12" fmla="*/ 65 w 133"/>
                <a:gd name="T13" fmla="*/ 29 h 188"/>
              </a:gdLst>
              <a:ahLst/>
              <a:cxnLst>
                <a:cxn ang="0">
                  <a:pos x="T0" y="T1"/>
                </a:cxn>
                <a:cxn ang="0">
                  <a:pos x="T2" y="T3"/>
                </a:cxn>
                <a:cxn ang="0">
                  <a:pos x="T4" y="T5"/>
                </a:cxn>
                <a:cxn ang="0">
                  <a:pos x="T6" y="T7"/>
                </a:cxn>
                <a:cxn ang="0">
                  <a:pos x="T8" y="T9"/>
                </a:cxn>
                <a:cxn ang="0">
                  <a:pos x="T10" y="T11"/>
                </a:cxn>
                <a:cxn ang="0">
                  <a:pos x="T12" y="T13"/>
                </a:cxn>
              </a:cxnLst>
              <a:rect l="0" t="0" r="r" b="b"/>
              <a:pathLst>
                <a:path w="133" h="188">
                  <a:moveTo>
                    <a:pt x="65" y="29"/>
                  </a:moveTo>
                  <a:cubicBezTo>
                    <a:pt x="65" y="72"/>
                    <a:pt x="38" y="109"/>
                    <a:pt x="0" y="124"/>
                  </a:cubicBezTo>
                  <a:cubicBezTo>
                    <a:pt x="26" y="188"/>
                    <a:pt x="26" y="188"/>
                    <a:pt x="26" y="188"/>
                  </a:cubicBezTo>
                  <a:cubicBezTo>
                    <a:pt x="89" y="162"/>
                    <a:pt x="133" y="101"/>
                    <a:pt x="133" y="29"/>
                  </a:cubicBezTo>
                  <a:cubicBezTo>
                    <a:pt x="133" y="19"/>
                    <a:pt x="132" y="10"/>
                    <a:pt x="131" y="0"/>
                  </a:cubicBezTo>
                  <a:cubicBezTo>
                    <a:pt x="63" y="12"/>
                    <a:pt x="63" y="12"/>
                    <a:pt x="63" y="12"/>
                  </a:cubicBezTo>
                  <a:cubicBezTo>
                    <a:pt x="64" y="17"/>
                    <a:pt x="65" y="23"/>
                    <a:pt x="65" y="29"/>
                  </a:cubicBezTo>
                  <a:close/>
                </a:path>
              </a:pathLst>
            </a:custGeom>
            <a:solidFill>
              <a:srgbClr val="5D999F"/>
            </a:solidFill>
            <a:ln>
              <a:solidFill>
                <a:schemeClr val="bg1"/>
              </a:solidFill>
            </a:ln>
          </p:spPr>
          <p:txBody>
            <a:bodyPr vert="horz" wrap="square" lIns="123855" tIns="61927" rIns="123855" bIns="61927" numCol="1" anchor="t" anchorCtr="0" compatLnSpc="1"/>
            <a:lstStyle/>
            <a:p>
              <a:endParaRPr lang="zh-CN" altLang="en-US" sz="2440"/>
            </a:p>
          </p:txBody>
        </p:sp>
      </p:grpSp>
      <p:grpSp>
        <p:nvGrpSpPr>
          <p:cNvPr id="30" name="组合 29"/>
          <p:cNvGrpSpPr/>
          <p:nvPr/>
        </p:nvGrpSpPr>
        <p:grpSpPr>
          <a:xfrm>
            <a:off x="493877" y="4104895"/>
            <a:ext cx="3909082" cy="1489734"/>
            <a:chOff x="452247" y="4362589"/>
            <a:chExt cx="3909082" cy="1496824"/>
          </a:xfrm>
        </p:grpSpPr>
        <p:grpSp>
          <p:nvGrpSpPr>
            <p:cNvPr id="31" name="组合 30"/>
            <p:cNvGrpSpPr/>
            <p:nvPr/>
          </p:nvGrpSpPr>
          <p:grpSpPr>
            <a:xfrm>
              <a:off x="452247" y="4650999"/>
              <a:ext cx="3511550" cy="1208414"/>
              <a:chOff x="-195777" y="1401692"/>
              <a:chExt cx="5565589" cy="1208414"/>
            </a:xfrm>
          </p:grpSpPr>
          <p:sp>
            <p:nvSpPr>
              <p:cNvPr id="33" name="文本框 35"/>
              <p:cNvSpPr txBox="1"/>
              <p:nvPr/>
            </p:nvSpPr>
            <p:spPr>
              <a:xfrm>
                <a:off x="975149" y="1401692"/>
                <a:ext cx="3149509" cy="363673"/>
              </a:xfrm>
              <a:prstGeom prst="rect">
                <a:avLst/>
              </a:prstGeom>
            </p:spPr>
            <p:txBody>
              <a:bodyPr wrap="square">
                <a:spAutoFit/>
              </a:bodyPr>
              <a:lstStyle>
                <a:defPPr>
                  <a:defRPr lang="zh-CN"/>
                </a:defPPr>
                <a:lvl1pPr>
                  <a:defRPr sz="2400">
                    <a:latin typeface="方正正大黑简体" panose="02000000000000000000" pitchFamily="2" charset="-122"/>
                    <a:ea typeface="方正正大黑简体" panose="02000000000000000000" pitchFamily="2" charset="-122"/>
                  </a:defRPr>
                </a:lvl1pPr>
              </a:lstStyle>
              <a:p>
                <a:pPr algn="r"/>
                <a:r>
                  <a:rPr lang="zh-CN" altLang="en-US" sz="1760" b="1" dirty="0">
                    <a:latin typeface="微软雅黑" panose="020B0503020204020204" pitchFamily="34" charset="-122"/>
                    <a:ea typeface="微软雅黑" panose="020B0503020204020204" pitchFamily="34" charset="-122"/>
                  </a:rPr>
                  <a:t>后端</a:t>
                </a:r>
                <a:endParaRPr lang="zh-CN" altLang="en-US" sz="1760" b="1" dirty="0">
                  <a:latin typeface="微软雅黑" panose="020B0503020204020204" pitchFamily="34" charset="-122"/>
                  <a:ea typeface="微软雅黑" panose="020B0503020204020204" pitchFamily="34" charset="-122"/>
                </a:endParaRPr>
              </a:p>
            </p:txBody>
          </p:sp>
          <p:sp>
            <p:nvSpPr>
              <p:cNvPr id="34" name="矩形 1"/>
              <p:cNvSpPr>
                <a:spLocks noChangeArrowheads="1"/>
              </p:cNvSpPr>
              <p:nvPr/>
            </p:nvSpPr>
            <p:spPr bwMode="auto">
              <a:xfrm>
                <a:off x="-195777" y="1764727"/>
                <a:ext cx="5565589" cy="845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40" dirty="0" err="1"/>
                  <a:t>Springboot+Mybatis+</a:t>
                </a:r>
                <a:endParaRPr lang="en-US" altLang="zh-CN" sz="2440" dirty="0" err="1"/>
              </a:p>
              <a:p>
                <a:r>
                  <a:rPr lang="en-US" altLang="zh-CN" sz="2440" dirty="0">
                    <a:latin typeface="微软雅黑" panose="020B0503020204020204" pitchFamily="34" charset="-122"/>
                    <a:ea typeface="微软雅黑" panose="020B0503020204020204" pitchFamily="34" charset="-122"/>
                  </a:rPr>
                  <a:t>servlet</a:t>
                </a:r>
                <a:endParaRPr lang="en-US" altLang="zh-CN" sz="2440" dirty="0">
                  <a:latin typeface="微软雅黑" panose="020B0503020204020204" pitchFamily="34" charset="-122"/>
                  <a:ea typeface="微软雅黑" panose="020B0503020204020204" pitchFamily="34" charset="-122"/>
                </a:endParaRPr>
              </a:p>
            </p:txBody>
          </p:sp>
        </p:grpSp>
        <p:sp>
          <p:nvSpPr>
            <p:cNvPr id="32" name="任意多边形 31"/>
            <p:cNvSpPr/>
            <p:nvPr/>
          </p:nvSpPr>
          <p:spPr>
            <a:xfrm flipH="1">
              <a:off x="3151094" y="4362589"/>
              <a:ext cx="1210235" cy="524435"/>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 name="connsiteX0-49" fmla="*/ 0 w 860611"/>
                <a:gd name="connsiteY0-50" fmla="*/ 0 h 820270"/>
                <a:gd name="connsiteX1-51" fmla="*/ 174811 w 860611"/>
                <a:gd name="connsiteY1-52" fmla="*/ 806823 h 820270"/>
                <a:gd name="connsiteX2-53" fmla="*/ 860611 w 860611"/>
                <a:gd name="connsiteY2-54" fmla="*/ 806823 h 820270"/>
                <a:gd name="connsiteX3-55" fmla="*/ 860611 w 860611"/>
                <a:gd name="connsiteY3-56" fmla="*/ 820270 h 820270"/>
                <a:gd name="connsiteX0-57" fmla="*/ 0 w 1210235"/>
                <a:gd name="connsiteY0-58" fmla="*/ 0 h 524435"/>
                <a:gd name="connsiteX1-59" fmla="*/ 524435 w 1210235"/>
                <a:gd name="connsiteY1-60" fmla="*/ 510988 h 524435"/>
                <a:gd name="connsiteX2-61" fmla="*/ 1210235 w 1210235"/>
                <a:gd name="connsiteY2-62" fmla="*/ 510988 h 524435"/>
                <a:gd name="connsiteX3-63" fmla="*/ 1210235 w 1210235"/>
                <a:gd name="connsiteY3-64" fmla="*/ 524435 h 524435"/>
              </a:gdLst>
              <a:ahLst/>
              <a:cxnLst>
                <a:cxn ang="0">
                  <a:pos x="connsiteX0-1" y="connsiteY0-2"/>
                </a:cxn>
                <a:cxn ang="0">
                  <a:pos x="connsiteX1-3" y="connsiteY1-4"/>
                </a:cxn>
                <a:cxn ang="0">
                  <a:pos x="connsiteX2-5" y="connsiteY2-6"/>
                </a:cxn>
                <a:cxn ang="0">
                  <a:pos x="connsiteX3-7" y="connsiteY3-8"/>
                </a:cxn>
              </a:cxnLst>
              <a:rect l="l" t="t" r="r" b="b"/>
              <a:pathLst>
                <a:path w="1210235" h="524435">
                  <a:moveTo>
                    <a:pt x="0" y="0"/>
                  </a:moveTo>
                  <a:lnTo>
                    <a:pt x="524435" y="510988"/>
                  </a:lnTo>
                  <a:lnTo>
                    <a:pt x="1210235" y="510988"/>
                  </a:lnTo>
                  <a:lnTo>
                    <a:pt x="1210235" y="524435"/>
                  </a:lnTo>
                </a:path>
              </a:pathLst>
            </a:custGeom>
            <a:noFill/>
            <a:ln>
              <a:solidFill>
                <a:schemeClr val="tx1">
                  <a:lumMod val="75000"/>
                  <a:lumOff val="25000"/>
                </a:schemeClr>
              </a:solidFill>
              <a:prstDash val="dash"/>
              <a:headEnd type="ova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40">
                <a:solidFill>
                  <a:schemeClr val="tx1"/>
                </a:solidFill>
                <a:latin typeface="微软雅黑" panose="020B0503020204020204" pitchFamily="34" charset="-122"/>
                <a:ea typeface="微软雅黑" panose="020B0503020204020204" pitchFamily="34" charset="-122"/>
              </a:endParaRPr>
            </a:p>
          </p:txBody>
        </p:sp>
      </p:grpSp>
      <p:sp>
        <p:nvSpPr>
          <p:cNvPr id="43" name="Freeform 418"/>
          <p:cNvSpPr/>
          <p:nvPr/>
        </p:nvSpPr>
        <p:spPr bwMode="auto">
          <a:xfrm rot="14194612" flipH="1">
            <a:off x="6622415" y="3073400"/>
            <a:ext cx="1762760" cy="1948815"/>
          </a:xfrm>
          <a:custGeom>
            <a:avLst/>
            <a:gdLst>
              <a:gd name="T0" fmla="*/ 65 w 133"/>
              <a:gd name="T1" fmla="*/ 29 h 188"/>
              <a:gd name="T2" fmla="*/ 0 w 133"/>
              <a:gd name="T3" fmla="*/ 124 h 188"/>
              <a:gd name="T4" fmla="*/ 26 w 133"/>
              <a:gd name="T5" fmla="*/ 188 h 188"/>
              <a:gd name="T6" fmla="*/ 133 w 133"/>
              <a:gd name="T7" fmla="*/ 29 h 188"/>
              <a:gd name="T8" fmla="*/ 131 w 133"/>
              <a:gd name="T9" fmla="*/ 0 h 188"/>
              <a:gd name="T10" fmla="*/ 63 w 133"/>
              <a:gd name="T11" fmla="*/ 12 h 188"/>
              <a:gd name="T12" fmla="*/ 65 w 133"/>
              <a:gd name="T13" fmla="*/ 29 h 188"/>
            </a:gdLst>
            <a:ahLst/>
            <a:cxnLst>
              <a:cxn ang="0">
                <a:pos x="T0" y="T1"/>
              </a:cxn>
              <a:cxn ang="0">
                <a:pos x="T2" y="T3"/>
              </a:cxn>
              <a:cxn ang="0">
                <a:pos x="T4" y="T5"/>
              </a:cxn>
              <a:cxn ang="0">
                <a:pos x="T6" y="T7"/>
              </a:cxn>
              <a:cxn ang="0">
                <a:pos x="T8" y="T9"/>
              </a:cxn>
              <a:cxn ang="0">
                <a:pos x="T10" y="T11"/>
              </a:cxn>
              <a:cxn ang="0">
                <a:pos x="T12" y="T13"/>
              </a:cxn>
            </a:cxnLst>
            <a:rect l="0" t="0" r="r" b="b"/>
            <a:pathLst>
              <a:path w="133" h="188">
                <a:moveTo>
                  <a:pt x="65" y="29"/>
                </a:moveTo>
                <a:cubicBezTo>
                  <a:pt x="65" y="72"/>
                  <a:pt x="38" y="109"/>
                  <a:pt x="0" y="124"/>
                </a:cubicBezTo>
                <a:cubicBezTo>
                  <a:pt x="26" y="188"/>
                  <a:pt x="26" y="188"/>
                  <a:pt x="26" y="188"/>
                </a:cubicBezTo>
                <a:cubicBezTo>
                  <a:pt x="89" y="162"/>
                  <a:pt x="133" y="101"/>
                  <a:pt x="133" y="29"/>
                </a:cubicBezTo>
                <a:cubicBezTo>
                  <a:pt x="133" y="19"/>
                  <a:pt x="132" y="10"/>
                  <a:pt x="131" y="0"/>
                </a:cubicBezTo>
                <a:cubicBezTo>
                  <a:pt x="63" y="12"/>
                  <a:pt x="63" y="12"/>
                  <a:pt x="63" y="12"/>
                </a:cubicBezTo>
                <a:cubicBezTo>
                  <a:pt x="64" y="17"/>
                  <a:pt x="65" y="23"/>
                  <a:pt x="65" y="29"/>
                </a:cubicBezTo>
                <a:close/>
              </a:path>
            </a:pathLst>
          </a:custGeom>
          <a:solidFill>
            <a:srgbClr val="5D999F"/>
          </a:solidFill>
          <a:ln>
            <a:solidFill>
              <a:schemeClr val="bg1"/>
            </a:solidFill>
          </a:ln>
        </p:spPr>
        <p:txBody>
          <a:bodyPr vert="horz" wrap="square" lIns="123855" tIns="61927" rIns="123855" bIns="61927" numCol="1" anchor="t" anchorCtr="0" compatLnSpc="1"/>
          <a:lstStyle/>
          <a:p>
            <a:endParaRPr lang="zh-CN" altLang="en-US" sz="2440"/>
          </a:p>
        </p:txBody>
      </p:sp>
      <p:sp>
        <p:nvSpPr>
          <p:cNvPr id="44" name="Freeform 418"/>
          <p:cNvSpPr/>
          <p:nvPr/>
        </p:nvSpPr>
        <p:spPr bwMode="auto">
          <a:xfrm rot="7041840" flipH="1">
            <a:off x="5283835" y="1062355"/>
            <a:ext cx="1572260" cy="2355850"/>
          </a:xfrm>
          <a:custGeom>
            <a:avLst/>
            <a:gdLst>
              <a:gd name="T0" fmla="*/ 65 w 133"/>
              <a:gd name="T1" fmla="*/ 29 h 188"/>
              <a:gd name="T2" fmla="*/ 0 w 133"/>
              <a:gd name="T3" fmla="*/ 124 h 188"/>
              <a:gd name="T4" fmla="*/ 26 w 133"/>
              <a:gd name="T5" fmla="*/ 188 h 188"/>
              <a:gd name="T6" fmla="*/ 133 w 133"/>
              <a:gd name="T7" fmla="*/ 29 h 188"/>
              <a:gd name="T8" fmla="*/ 131 w 133"/>
              <a:gd name="T9" fmla="*/ 0 h 188"/>
              <a:gd name="T10" fmla="*/ 63 w 133"/>
              <a:gd name="T11" fmla="*/ 12 h 188"/>
              <a:gd name="T12" fmla="*/ 65 w 133"/>
              <a:gd name="T13" fmla="*/ 29 h 188"/>
            </a:gdLst>
            <a:ahLst/>
            <a:cxnLst>
              <a:cxn ang="0">
                <a:pos x="T0" y="T1"/>
              </a:cxn>
              <a:cxn ang="0">
                <a:pos x="T2" y="T3"/>
              </a:cxn>
              <a:cxn ang="0">
                <a:pos x="T4" y="T5"/>
              </a:cxn>
              <a:cxn ang="0">
                <a:pos x="T6" y="T7"/>
              </a:cxn>
              <a:cxn ang="0">
                <a:pos x="T8" y="T9"/>
              </a:cxn>
              <a:cxn ang="0">
                <a:pos x="T10" y="T11"/>
              </a:cxn>
              <a:cxn ang="0">
                <a:pos x="T12" y="T13"/>
              </a:cxn>
            </a:cxnLst>
            <a:rect l="0" t="0" r="r" b="b"/>
            <a:pathLst>
              <a:path w="133" h="188">
                <a:moveTo>
                  <a:pt x="65" y="29"/>
                </a:moveTo>
                <a:cubicBezTo>
                  <a:pt x="65" y="72"/>
                  <a:pt x="38" y="109"/>
                  <a:pt x="0" y="124"/>
                </a:cubicBezTo>
                <a:cubicBezTo>
                  <a:pt x="26" y="188"/>
                  <a:pt x="26" y="188"/>
                  <a:pt x="26" y="188"/>
                </a:cubicBezTo>
                <a:cubicBezTo>
                  <a:pt x="89" y="162"/>
                  <a:pt x="133" y="101"/>
                  <a:pt x="133" y="29"/>
                </a:cubicBezTo>
                <a:cubicBezTo>
                  <a:pt x="133" y="19"/>
                  <a:pt x="132" y="10"/>
                  <a:pt x="131" y="0"/>
                </a:cubicBezTo>
                <a:cubicBezTo>
                  <a:pt x="63" y="12"/>
                  <a:pt x="63" y="12"/>
                  <a:pt x="63" y="12"/>
                </a:cubicBezTo>
                <a:cubicBezTo>
                  <a:pt x="64" y="17"/>
                  <a:pt x="65" y="23"/>
                  <a:pt x="65" y="29"/>
                </a:cubicBezTo>
                <a:close/>
              </a:path>
            </a:pathLst>
          </a:custGeom>
          <a:solidFill>
            <a:srgbClr val="5D999F"/>
          </a:solidFill>
          <a:ln>
            <a:solidFill>
              <a:schemeClr val="bg1"/>
            </a:solidFill>
          </a:ln>
        </p:spPr>
        <p:txBody>
          <a:bodyPr vert="horz" wrap="square" lIns="123855" tIns="61927" rIns="123855" bIns="61927" numCol="1" anchor="t" anchorCtr="0" compatLnSpc="1"/>
          <a:lstStyle/>
          <a:p>
            <a:endParaRPr lang="zh-CN" altLang="en-US" sz="2440"/>
          </a:p>
        </p:txBody>
      </p:sp>
      <p:grpSp>
        <p:nvGrpSpPr>
          <p:cNvPr id="10" name="组合 9"/>
          <p:cNvGrpSpPr/>
          <p:nvPr/>
        </p:nvGrpSpPr>
        <p:grpSpPr>
          <a:xfrm>
            <a:off x="8108428" y="2775526"/>
            <a:ext cx="3765821" cy="1134656"/>
            <a:chOff x="6655890" y="1130073"/>
            <a:chExt cx="3765821" cy="1140057"/>
          </a:xfrm>
        </p:grpSpPr>
        <p:grpSp>
          <p:nvGrpSpPr>
            <p:cNvPr id="11" name="组合 10"/>
            <p:cNvGrpSpPr/>
            <p:nvPr/>
          </p:nvGrpSpPr>
          <p:grpSpPr>
            <a:xfrm>
              <a:off x="7789420" y="1130073"/>
              <a:ext cx="2632291" cy="959124"/>
              <a:chOff x="7860852" y="1152157"/>
              <a:chExt cx="4301483" cy="959124"/>
            </a:xfrm>
          </p:grpSpPr>
          <p:sp>
            <p:nvSpPr>
              <p:cNvPr id="13" name="文本框 32"/>
              <p:cNvSpPr txBox="1"/>
              <p:nvPr/>
            </p:nvSpPr>
            <p:spPr>
              <a:xfrm>
                <a:off x="7860852" y="1152157"/>
                <a:ext cx="2580249" cy="363673"/>
              </a:xfrm>
              <a:prstGeom prst="rect">
                <a:avLst/>
              </a:prstGeom>
            </p:spPr>
            <p:txBody>
              <a:bodyPr wrap="square">
                <a:spAutoFit/>
              </a:bodyPr>
              <a:lstStyle>
                <a:defPPr>
                  <a:defRPr lang="zh-CN"/>
                </a:defPPr>
                <a:lvl1pPr>
                  <a:defRPr sz="2400">
                    <a:latin typeface="方正正大黑简体" panose="02000000000000000000" pitchFamily="2" charset="-122"/>
                    <a:ea typeface="方正正大黑简体" panose="02000000000000000000" pitchFamily="2" charset="-122"/>
                  </a:defRPr>
                </a:lvl1pPr>
              </a:lstStyle>
              <a:p>
                <a:r>
                  <a:rPr lang="zh-CN" altLang="en-US" sz="1760" b="1" dirty="0">
                    <a:latin typeface="微软雅黑" panose="020B0503020204020204" pitchFamily="34" charset="-122"/>
                    <a:ea typeface="微软雅黑" panose="020B0503020204020204" pitchFamily="34" charset="-122"/>
                  </a:rPr>
                  <a:t>数据库</a:t>
                </a:r>
                <a:endParaRPr lang="zh-CN" altLang="en-US" sz="1760" b="1" dirty="0">
                  <a:latin typeface="微软雅黑" panose="020B0503020204020204" pitchFamily="34" charset="-122"/>
                  <a:ea typeface="微软雅黑" panose="020B0503020204020204" pitchFamily="34" charset="-122"/>
                </a:endParaRPr>
              </a:p>
            </p:txBody>
          </p:sp>
          <p:sp>
            <p:nvSpPr>
              <p:cNvPr id="14" name="矩形 1"/>
              <p:cNvSpPr>
                <a:spLocks noChangeArrowheads="1"/>
              </p:cNvSpPr>
              <p:nvPr/>
            </p:nvSpPr>
            <p:spPr bwMode="auto">
              <a:xfrm>
                <a:off x="7860852" y="1642972"/>
                <a:ext cx="4301483" cy="468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40" dirty="0">
                    <a:latin typeface="微软雅黑" panose="020B0503020204020204" pitchFamily="34" charset="-122"/>
                    <a:ea typeface="微软雅黑" panose="020B0503020204020204" pitchFamily="34" charset="-122"/>
                  </a:rPr>
                  <a:t>MySQL</a:t>
                </a:r>
                <a:endParaRPr lang="en-US" altLang="zh-CN" sz="2440" dirty="0">
                  <a:latin typeface="微软雅黑" panose="020B0503020204020204" pitchFamily="34" charset="-122"/>
                  <a:ea typeface="微软雅黑" panose="020B0503020204020204" pitchFamily="34" charset="-122"/>
                </a:endParaRPr>
              </a:p>
            </p:txBody>
          </p:sp>
        </p:grpSp>
        <p:sp>
          <p:nvSpPr>
            <p:cNvPr id="12" name="任意多边形 11"/>
            <p:cNvSpPr/>
            <p:nvPr/>
          </p:nvSpPr>
          <p:spPr>
            <a:xfrm>
              <a:off x="6655890" y="1449859"/>
              <a:ext cx="1075765" cy="820271"/>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Lst>
              <a:ahLst/>
              <a:cxnLst>
                <a:cxn ang="0">
                  <a:pos x="connsiteX0-1" y="connsiteY0-2"/>
                </a:cxn>
                <a:cxn ang="0">
                  <a:pos x="connsiteX1-3" y="connsiteY1-4"/>
                </a:cxn>
                <a:cxn ang="0">
                  <a:pos x="connsiteX2-5" y="connsiteY2-6"/>
                </a:cxn>
                <a:cxn ang="0">
                  <a:pos x="connsiteX3-7" y="connsiteY3-8"/>
                </a:cxn>
              </a:cxnLst>
              <a:rect l="l" t="t" r="r" b="b"/>
              <a:pathLst>
                <a:path w="1075765" h="820271">
                  <a:moveTo>
                    <a:pt x="0" y="820271"/>
                  </a:moveTo>
                  <a:lnTo>
                    <a:pt x="389965" y="0"/>
                  </a:lnTo>
                  <a:lnTo>
                    <a:pt x="1075765" y="0"/>
                  </a:lnTo>
                  <a:lnTo>
                    <a:pt x="1075765" y="13447"/>
                  </a:lnTo>
                </a:path>
              </a:pathLst>
            </a:custGeom>
            <a:noFill/>
            <a:ln>
              <a:solidFill>
                <a:schemeClr val="tx1">
                  <a:lumMod val="75000"/>
                  <a:lumOff val="25000"/>
                </a:schemeClr>
              </a:solidFill>
              <a:prstDash val="dash"/>
              <a:head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40">
                <a:solidFill>
                  <a:schemeClr val="tx1"/>
                </a:solidFill>
                <a:latin typeface="微软雅黑" panose="020B0503020204020204" pitchFamily="34" charset="-122"/>
                <a:ea typeface="微软雅黑" panose="020B0503020204020204" pitchFamily="34" charset="-122"/>
              </a:endParaRPr>
            </a:p>
          </p:txBody>
        </p:sp>
      </p:grpSp>
      <p:grpSp>
        <p:nvGrpSpPr>
          <p:cNvPr id="35" name="组合 34"/>
          <p:cNvGrpSpPr/>
          <p:nvPr/>
        </p:nvGrpSpPr>
        <p:grpSpPr>
          <a:xfrm>
            <a:off x="779321" y="886914"/>
            <a:ext cx="4412536" cy="1271270"/>
            <a:chOff x="603927" y="1336805"/>
            <a:chExt cx="4412536" cy="1277321"/>
          </a:xfrm>
        </p:grpSpPr>
        <p:grpSp>
          <p:nvGrpSpPr>
            <p:cNvPr id="36" name="组合 35"/>
            <p:cNvGrpSpPr/>
            <p:nvPr/>
          </p:nvGrpSpPr>
          <p:grpSpPr>
            <a:xfrm>
              <a:off x="603927" y="1336805"/>
              <a:ext cx="3432175" cy="1277321"/>
              <a:chOff x="-242625" y="1515015"/>
              <a:chExt cx="5439785" cy="1277321"/>
            </a:xfrm>
          </p:grpSpPr>
          <p:sp>
            <p:nvSpPr>
              <p:cNvPr id="38" name="文本框 66"/>
              <p:cNvSpPr txBox="1"/>
              <p:nvPr/>
            </p:nvSpPr>
            <p:spPr>
              <a:xfrm>
                <a:off x="1390466" y="1515015"/>
                <a:ext cx="3149510" cy="363673"/>
              </a:xfrm>
              <a:prstGeom prst="rect">
                <a:avLst/>
              </a:prstGeom>
            </p:spPr>
            <p:txBody>
              <a:bodyPr wrap="square">
                <a:spAutoFit/>
              </a:bodyPr>
              <a:lstStyle>
                <a:defPPr>
                  <a:defRPr lang="zh-CN"/>
                </a:defPPr>
                <a:lvl1pPr>
                  <a:defRPr sz="2400">
                    <a:latin typeface="方正正大黑简体" panose="02000000000000000000" pitchFamily="2" charset="-122"/>
                    <a:ea typeface="方正正大黑简体" panose="02000000000000000000" pitchFamily="2" charset="-122"/>
                  </a:defRPr>
                </a:lvl1pPr>
              </a:lstStyle>
              <a:p>
                <a:pPr algn="r"/>
                <a:r>
                  <a:rPr lang="zh-CN" altLang="en-US" sz="1760" b="1" dirty="0">
                    <a:latin typeface="微软雅黑" panose="020B0503020204020204" pitchFamily="34" charset="-122"/>
                    <a:ea typeface="微软雅黑" panose="020B0503020204020204" pitchFamily="34" charset="-122"/>
                  </a:rPr>
                  <a:t>前端</a:t>
                </a:r>
                <a:endParaRPr lang="zh-CN" altLang="en-US" sz="1760" b="1" dirty="0">
                  <a:latin typeface="微软雅黑" panose="020B0503020204020204" pitchFamily="34" charset="-122"/>
                  <a:ea typeface="微软雅黑" panose="020B0503020204020204" pitchFamily="34" charset="-122"/>
                </a:endParaRPr>
              </a:p>
            </p:txBody>
          </p:sp>
          <p:sp>
            <p:nvSpPr>
              <p:cNvPr id="39" name="矩形 1"/>
              <p:cNvSpPr>
                <a:spLocks noChangeArrowheads="1"/>
              </p:cNvSpPr>
              <p:nvPr/>
            </p:nvSpPr>
            <p:spPr bwMode="auto">
              <a:xfrm>
                <a:off x="-242625" y="1946956"/>
                <a:ext cx="5439785" cy="845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40" dirty="0" err="1"/>
                  <a:t>Vue+Element-ui</a:t>
                </a:r>
                <a:r>
                  <a:rPr lang="zh-CN" altLang="en-US" sz="2440" dirty="0"/>
                  <a:t>框架</a:t>
                </a:r>
                <a:r>
                  <a:rPr lang="en-US" altLang="zh-CN" sz="2440" dirty="0"/>
                  <a:t>+</a:t>
                </a:r>
                <a:endParaRPr lang="en-US" altLang="zh-CN" sz="2440" dirty="0"/>
              </a:p>
              <a:p>
                <a:r>
                  <a:rPr lang="en-US" altLang="zh-CN" sz="2440" dirty="0"/>
                  <a:t>ECharts+</a:t>
                </a:r>
                <a:r>
                  <a:rPr lang="en-US" altLang="zh-CN" sz="2435" dirty="0" err="1">
                    <a:sym typeface="+mn-ea"/>
                  </a:rPr>
                  <a:t>axios</a:t>
                </a:r>
                <a:endParaRPr lang="zh-CN" altLang="en-US" sz="2440" dirty="0"/>
              </a:p>
            </p:txBody>
          </p:sp>
        </p:grpSp>
        <p:sp>
          <p:nvSpPr>
            <p:cNvPr id="37" name="任意多边形 36"/>
            <p:cNvSpPr/>
            <p:nvPr/>
          </p:nvSpPr>
          <p:spPr>
            <a:xfrm flipH="1">
              <a:off x="3631416" y="1551710"/>
              <a:ext cx="1385047" cy="860612"/>
            </a:xfrm>
            <a:custGeom>
              <a:avLst/>
              <a:gdLst>
                <a:gd name="connsiteX0" fmla="*/ 0 w 1089212"/>
                <a:gd name="connsiteY0" fmla="*/ 524436 h 524436"/>
                <a:gd name="connsiteX1" fmla="*/ 403412 w 1089212"/>
                <a:gd name="connsiteY1" fmla="*/ 0 h 524436"/>
                <a:gd name="connsiteX2" fmla="*/ 1089212 w 1089212"/>
                <a:gd name="connsiteY2" fmla="*/ 0 h 524436"/>
                <a:gd name="connsiteX3" fmla="*/ 1089212 w 1089212"/>
                <a:gd name="connsiteY3" fmla="*/ 13447 h 524436"/>
                <a:gd name="connsiteX0-1" fmla="*/ 0 w 1075765"/>
                <a:gd name="connsiteY0-2" fmla="*/ 820271 h 820271"/>
                <a:gd name="connsiteX1-3" fmla="*/ 389965 w 1075765"/>
                <a:gd name="connsiteY1-4" fmla="*/ 0 h 820271"/>
                <a:gd name="connsiteX2-5" fmla="*/ 1075765 w 1075765"/>
                <a:gd name="connsiteY2-6" fmla="*/ 0 h 820271"/>
                <a:gd name="connsiteX3-7" fmla="*/ 1075765 w 1075765"/>
                <a:gd name="connsiteY3-8" fmla="*/ 13447 h 820271"/>
                <a:gd name="connsiteX0-9" fmla="*/ 0 w 981636"/>
                <a:gd name="connsiteY0-10" fmla="*/ 497542 h 497542"/>
                <a:gd name="connsiteX1-11" fmla="*/ 295836 w 981636"/>
                <a:gd name="connsiteY1-12" fmla="*/ 0 h 497542"/>
                <a:gd name="connsiteX2-13" fmla="*/ 981636 w 981636"/>
                <a:gd name="connsiteY2-14" fmla="*/ 0 h 497542"/>
                <a:gd name="connsiteX3-15" fmla="*/ 981636 w 981636"/>
                <a:gd name="connsiteY3-16" fmla="*/ 13447 h 497542"/>
                <a:gd name="connsiteX0-17" fmla="*/ 0 w 1116106"/>
                <a:gd name="connsiteY0-18" fmla="*/ 578224 h 578224"/>
                <a:gd name="connsiteX1-19" fmla="*/ 430306 w 1116106"/>
                <a:gd name="connsiteY1-20" fmla="*/ 0 h 578224"/>
                <a:gd name="connsiteX2-21" fmla="*/ 1116106 w 1116106"/>
                <a:gd name="connsiteY2-22" fmla="*/ 0 h 578224"/>
                <a:gd name="connsiteX3-23" fmla="*/ 1116106 w 1116106"/>
                <a:gd name="connsiteY3-24" fmla="*/ 13447 h 578224"/>
                <a:gd name="connsiteX0-25" fmla="*/ 0 w 1196788"/>
                <a:gd name="connsiteY0-26" fmla="*/ 430306 h 430306"/>
                <a:gd name="connsiteX1-27" fmla="*/ 510988 w 1196788"/>
                <a:gd name="connsiteY1-28" fmla="*/ 0 h 430306"/>
                <a:gd name="connsiteX2-29" fmla="*/ 1196788 w 1196788"/>
                <a:gd name="connsiteY2-30" fmla="*/ 0 h 430306"/>
                <a:gd name="connsiteX3-31" fmla="*/ 1196788 w 1196788"/>
                <a:gd name="connsiteY3-32" fmla="*/ 13447 h 430306"/>
                <a:gd name="connsiteX0-33" fmla="*/ 0 w 1196788"/>
                <a:gd name="connsiteY0-34" fmla="*/ 497541 h 497541"/>
                <a:gd name="connsiteX1-35" fmla="*/ 510988 w 1196788"/>
                <a:gd name="connsiteY1-36" fmla="*/ 0 h 497541"/>
                <a:gd name="connsiteX2-37" fmla="*/ 1196788 w 1196788"/>
                <a:gd name="connsiteY2-38" fmla="*/ 0 h 497541"/>
                <a:gd name="connsiteX3-39" fmla="*/ 1196788 w 1196788"/>
                <a:gd name="connsiteY3-40" fmla="*/ 13447 h 497541"/>
                <a:gd name="connsiteX0-41" fmla="*/ 0 w 1089211"/>
                <a:gd name="connsiteY0-42" fmla="*/ 0 h 322729"/>
                <a:gd name="connsiteX1-43" fmla="*/ 403411 w 1089211"/>
                <a:gd name="connsiteY1-44" fmla="*/ 309282 h 322729"/>
                <a:gd name="connsiteX2-45" fmla="*/ 1089211 w 1089211"/>
                <a:gd name="connsiteY2-46" fmla="*/ 309282 h 322729"/>
                <a:gd name="connsiteX3-47" fmla="*/ 1089211 w 1089211"/>
                <a:gd name="connsiteY3-48" fmla="*/ 322729 h 322729"/>
                <a:gd name="connsiteX0-49" fmla="*/ 0 w 860611"/>
                <a:gd name="connsiteY0-50" fmla="*/ 0 h 820270"/>
                <a:gd name="connsiteX1-51" fmla="*/ 174811 w 860611"/>
                <a:gd name="connsiteY1-52" fmla="*/ 806823 h 820270"/>
                <a:gd name="connsiteX2-53" fmla="*/ 860611 w 860611"/>
                <a:gd name="connsiteY2-54" fmla="*/ 806823 h 820270"/>
                <a:gd name="connsiteX3-55" fmla="*/ 860611 w 860611"/>
                <a:gd name="connsiteY3-56" fmla="*/ 820270 h 820270"/>
                <a:gd name="connsiteX0-57" fmla="*/ 0 w 1210235"/>
                <a:gd name="connsiteY0-58" fmla="*/ 0 h 524435"/>
                <a:gd name="connsiteX1-59" fmla="*/ 524435 w 1210235"/>
                <a:gd name="connsiteY1-60" fmla="*/ 510988 h 524435"/>
                <a:gd name="connsiteX2-61" fmla="*/ 1210235 w 1210235"/>
                <a:gd name="connsiteY2-62" fmla="*/ 510988 h 524435"/>
                <a:gd name="connsiteX3-63" fmla="*/ 1210235 w 1210235"/>
                <a:gd name="connsiteY3-64" fmla="*/ 524435 h 524435"/>
                <a:gd name="connsiteX0-65" fmla="*/ 0 w 1546411"/>
                <a:gd name="connsiteY0-66" fmla="*/ 443753 h 443753"/>
                <a:gd name="connsiteX1-67" fmla="*/ 860611 w 1546411"/>
                <a:gd name="connsiteY1-68" fmla="*/ 0 h 443753"/>
                <a:gd name="connsiteX2-69" fmla="*/ 1546411 w 1546411"/>
                <a:gd name="connsiteY2-70" fmla="*/ 0 h 443753"/>
                <a:gd name="connsiteX3-71" fmla="*/ 1546411 w 1546411"/>
                <a:gd name="connsiteY3-72" fmla="*/ 13447 h 443753"/>
                <a:gd name="connsiteX0-73" fmla="*/ 0 w 1385047"/>
                <a:gd name="connsiteY0-74" fmla="*/ 860612 h 860612"/>
                <a:gd name="connsiteX1-75" fmla="*/ 699247 w 1385047"/>
                <a:gd name="connsiteY1-76" fmla="*/ 0 h 860612"/>
                <a:gd name="connsiteX2-77" fmla="*/ 1385047 w 1385047"/>
                <a:gd name="connsiteY2-78" fmla="*/ 0 h 860612"/>
                <a:gd name="connsiteX3-79" fmla="*/ 1385047 w 1385047"/>
                <a:gd name="connsiteY3-80" fmla="*/ 13447 h 860612"/>
              </a:gdLst>
              <a:ahLst/>
              <a:cxnLst>
                <a:cxn ang="0">
                  <a:pos x="connsiteX0-1" y="connsiteY0-2"/>
                </a:cxn>
                <a:cxn ang="0">
                  <a:pos x="connsiteX1-3" y="connsiteY1-4"/>
                </a:cxn>
                <a:cxn ang="0">
                  <a:pos x="connsiteX2-5" y="connsiteY2-6"/>
                </a:cxn>
                <a:cxn ang="0">
                  <a:pos x="connsiteX3-7" y="connsiteY3-8"/>
                </a:cxn>
              </a:cxnLst>
              <a:rect l="l" t="t" r="r" b="b"/>
              <a:pathLst>
                <a:path w="1385047" h="860612">
                  <a:moveTo>
                    <a:pt x="0" y="860612"/>
                  </a:moveTo>
                  <a:lnTo>
                    <a:pt x="699247" y="0"/>
                  </a:lnTo>
                  <a:lnTo>
                    <a:pt x="1385047" y="0"/>
                  </a:lnTo>
                  <a:lnTo>
                    <a:pt x="1385047" y="13447"/>
                  </a:lnTo>
                </a:path>
              </a:pathLst>
            </a:custGeom>
            <a:noFill/>
            <a:ln>
              <a:solidFill>
                <a:schemeClr val="tx1">
                  <a:lumMod val="75000"/>
                  <a:lumOff val="25000"/>
                </a:schemeClr>
              </a:solidFill>
              <a:prstDash val="dash"/>
              <a:headEnd type="ova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40">
                <a:solidFill>
                  <a:schemeClr val="tx1"/>
                </a:solidFill>
                <a:latin typeface="微软雅黑" panose="020B0503020204020204" pitchFamily="34" charset="-122"/>
                <a:ea typeface="微软雅黑" panose="020B0503020204020204" pitchFamily="34" charset="-122"/>
              </a:endParaRPr>
            </a:p>
          </p:txBody>
        </p:sp>
      </p:grpSp>
      <p:sp>
        <p:nvSpPr>
          <p:cNvPr id="45" name="TextBox 25"/>
          <p:cNvSpPr txBox="1">
            <a:spLocks noChangeArrowheads="1"/>
          </p:cNvSpPr>
          <p:nvPr/>
        </p:nvSpPr>
        <p:spPr bwMode="auto">
          <a:xfrm>
            <a:off x="271177" y="2157991"/>
            <a:ext cx="3909479" cy="1322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buNone/>
            </a:pPr>
            <a:r>
              <a:rPr lang="zh-CN" altLang="en-US" sz="1600" dirty="0">
                <a:solidFill>
                  <a:srgbClr val="292929"/>
                </a:solidFill>
                <a:latin typeface="微软雅黑" panose="020B0503020204020204" pitchFamily="34" charset="-122"/>
              </a:rPr>
              <a:t>体积小、更高的运行效率、双向数据绑定、入门容易</a:t>
            </a:r>
            <a:endParaRPr lang="en-US" altLang="zh-CN" sz="1600" dirty="0">
              <a:solidFill>
                <a:srgbClr val="292929"/>
              </a:solidFill>
              <a:latin typeface="微软雅黑" panose="020B0503020204020204" pitchFamily="34" charset="-122"/>
            </a:endParaRPr>
          </a:p>
          <a:p>
            <a:pPr defTabSz="913765" fontAlgn="base">
              <a:spcBef>
                <a:spcPct val="0"/>
              </a:spcBef>
              <a:spcAft>
                <a:spcPct val="0"/>
              </a:spcAft>
              <a:buNone/>
            </a:pPr>
            <a:r>
              <a:rPr lang="zh-CN" altLang="en-US" sz="1600" dirty="0">
                <a:solidFill>
                  <a:srgbClr val="292929"/>
                </a:solidFill>
                <a:latin typeface="微软雅黑" panose="020B0503020204020204" pitchFamily="34" charset="-122"/>
              </a:rPr>
              <a:t>简洁、直观、强悍的前端</a:t>
            </a:r>
            <a:r>
              <a:rPr lang="en-US" altLang="zh-CN" sz="1600" dirty="0">
                <a:solidFill>
                  <a:srgbClr val="292929"/>
                </a:solidFill>
                <a:latin typeface="微软雅黑" panose="020B0503020204020204" pitchFamily="34" charset="-122"/>
              </a:rPr>
              <a:t>UI</a:t>
            </a:r>
            <a:r>
              <a:rPr lang="zh-CN" altLang="en-US" sz="1600" dirty="0">
                <a:solidFill>
                  <a:srgbClr val="292929"/>
                </a:solidFill>
                <a:latin typeface="微软雅黑" panose="020B0503020204020204" pitchFamily="34" charset="-122"/>
              </a:rPr>
              <a:t>组件开发框架，能更快速、简单的开发</a:t>
            </a:r>
            <a:r>
              <a:rPr lang="en-US" altLang="zh-CN" sz="1600" dirty="0">
                <a:solidFill>
                  <a:srgbClr val="292929"/>
                </a:solidFill>
                <a:latin typeface="微软雅黑" panose="020B0503020204020204" pitchFamily="34" charset="-122"/>
              </a:rPr>
              <a:t>Web</a:t>
            </a:r>
            <a:r>
              <a:rPr lang="zh-CN" altLang="en-US" sz="1600" dirty="0">
                <a:solidFill>
                  <a:srgbClr val="292929"/>
                </a:solidFill>
                <a:latin typeface="微软雅黑" panose="020B0503020204020204" pitchFamily="34" charset="-122"/>
              </a:rPr>
              <a:t>应用程序</a:t>
            </a:r>
            <a:endParaRPr lang="zh-CN" altLang="en-US" sz="1600" dirty="0">
              <a:solidFill>
                <a:srgbClr val="292929"/>
              </a:solidFill>
              <a:latin typeface="微软雅黑" panose="020B0503020204020204" pitchFamily="34" charset="-122"/>
            </a:endParaRPr>
          </a:p>
          <a:p>
            <a:pPr defTabSz="913765" fontAlgn="base">
              <a:spcBef>
                <a:spcPct val="0"/>
              </a:spcBef>
              <a:spcAft>
                <a:spcPct val="0"/>
              </a:spcAft>
              <a:buNone/>
            </a:pPr>
            <a:endParaRPr lang="zh-CN" altLang="en-US" sz="1600" dirty="0">
              <a:solidFill>
                <a:srgbClr val="292929"/>
              </a:solidFill>
              <a:latin typeface="微软雅黑" panose="020B0503020204020204" pitchFamily="34" charset="-122"/>
            </a:endParaRPr>
          </a:p>
        </p:txBody>
      </p:sp>
      <p:sp>
        <p:nvSpPr>
          <p:cNvPr id="47" name="TextBox 28"/>
          <p:cNvSpPr txBox="1">
            <a:spLocks noChangeArrowheads="1"/>
          </p:cNvSpPr>
          <p:nvPr/>
        </p:nvSpPr>
        <p:spPr bwMode="auto">
          <a:xfrm>
            <a:off x="46574" y="5526915"/>
            <a:ext cx="6075537"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buNone/>
            </a:pPr>
            <a:r>
              <a:rPr lang="zh-CN" altLang="en-US" sz="1600" dirty="0">
                <a:solidFill>
                  <a:srgbClr val="292929"/>
                </a:solidFill>
                <a:latin typeface="微软雅黑" panose="020B0503020204020204" pitchFamily="34" charset="-122"/>
              </a:rPr>
              <a:t>快速构建项目、极大提高了开发部署效率</a:t>
            </a:r>
            <a:endParaRPr lang="en-US" altLang="zh-CN" sz="1600" dirty="0">
              <a:solidFill>
                <a:srgbClr val="292929"/>
              </a:solidFill>
              <a:latin typeface="微软雅黑" panose="020B0503020204020204" pitchFamily="34" charset="-122"/>
            </a:endParaRPr>
          </a:p>
          <a:p>
            <a:pPr defTabSz="913765" fontAlgn="base">
              <a:spcBef>
                <a:spcPct val="0"/>
              </a:spcBef>
              <a:spcAft>
                <a:spcPct val="0"/>
              </a:spcAft>
              <a:buNone/>
            </a:pPr>
            <a:r>
              <a:rPr lang="zh-CN" altLang="en-US" sz="1600" dirty="0">
                <a:solidFill>
                  <a:srgbClr val="292929"/>
                </a:solidFill>
                <a:latin typeface="微软雅黑" panose="020B0503020204020204" pitchFamily="34" charset="-122"/>
              </a:rPr>
              <a:t>简单的持久化框架，小巧简单易学，专注于</a:t>
            </a:r>
            <a:r>
              <a:rPr lang="en-US" altLang="zh-CN" sz="1600" dirty="0">
                <a:solidFill>
                  <a:srgbClr val="292929"/>
                </a:solidFill>
                <a:latin typeface="微软雅黑" panose="020B0503020204020204" pitchFamily="34" charset="-122"/>
              </a:rPr>
              <a:t>SQL</a:t>
            </a:r>
            <a:r>
              <a:rPr lang="zh-CN" altLang="en-US" sz="1600" dirty="0">
                <a:solidFill>
                  <a:srgbClr val="292929"/>
                </a:solidFill>
                <a:latin typeface="微软雅黑" panose="020B0503020204020204" pitchFamily="34" charset="-122"/>
              </a:rPr>
              <a:t>本身</a:t>
            </a:r>
            <a:endParaRPr lang="zh-CN" altLang="en-US" sz="1600" dirty="0">
              <a:solidFill>
                <a:srgbClr val="292929"/>
              </a:solidFill>
              <a:latin typeface="微软雅黑" panose="020B0503020204020204" pitchFamily="34" charset="-122"/>
            </a:endParaRPr>
          </a:p>
          <a:p>
            <a:pPr defTabSz="913765" fontAlgn="base">
              <a:spcBef>
                <a:spcPct val="0"/>
              </a:spcBef>
              <a:spcAft>
                <a:spcPct val="0"/>
              </a:spcAft>
              <a:buNone/>
            </a:pPr>
            <a:endParaRPr lang="zh-CN" altLang="en-US" sz="1600" dirty="0">
              <a:solidFill>
                <a:srgbClr val="292929"/>
              </a:solidFill>
              <a:latin typeface="微软雅黑" panose="020B0503020204020204" pitchFamily="34" charset="-122"/>
            </a:endParaRPr>
          </a:p>
        </p:txBody>
      </p:sp>
      <p:sp>
        <p:nvSpPr>
          <p:cNvPr id="49" name="TextBox 28"/>
          <p:cNvSpPr txBox="1">
            <a:spLocks noChangeArrowheads="1"/>
          </p:cNvSpPr>
          <p:nvPr/>
        </p:nvSpPr>
        <p:spPr bwMode="auto">
          <a:xfrm>
            <a:off x="7813316" y="4109052"/>
            <a:ext cx="4349879"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a:spcBef>
                <a:spcPct val="20000"/>
              </a:spcBef>
              <a:buChar char="–"/>
              <a:defRPr sz="2000">
                <a:solidFill>
                  <a:schemeClr val="accent1"/>
                </a:solidFill>
                <a:latin typeface="Arial" panose="020B0604020202020204" pitchFamily="34" charset="0"/>
                <a:ea typeface="仿宋_GB2312" pitchFamily="1"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defTabSz="913765" fontAlgn="base">
              <a:spcBef>
                <a:spcPct val="0"/>
              </a:spcBef>
              <a:spcAft>
                <a:spcPct val="0"/>
              </a:spcAft>
              <a:buNone/>
            </a:pPr>
            <a:r>
              <a:rPr lang="zh-CN" altLang="en-US" sz="1600" dirty="0">
                <a:solidFill>
                  <a:schemeClr val="tx1"/>
                </a:solidFill>
              </a:rPr>
              <a:t>一种关系型数据库管理系统，关系数据库将数据保存在不同的表中，而不是将所有数据放在一个大仓库内，这样就增加了速度并提高了灵活性。</a:t>
            </a:r>
            <a:endParaRPr lang="zh-CN" altLang="en-US" sz="1600" dirty="0">
              <a:solidFill>
                <a:schemeClr val="tx1"/>
              </a:solidFill>
              <a:latin typeface="微软雅黑" panose="020B0503020204020204" pitchFamily="34" charset="-122"/>
            </a:endParaRPr>
          </a:p>
        </p:txBody>
      </p:sp>
      <p:sp>
        <p:nvSpPr>
          <p:cNvPr id="24"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3" name="任意多边形 47"/>
          <p:cNvSpPr/>
          <p:nvPr/>
        </p:nvSpPr>
        <p:spPr>
          <a:xfrm rot="18900000" flipV="1">
            <a:off x="394133" y="20516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cs typeface="+mn-ea"/>
              <a:sym typeface="+mn-lt"/>
            </a:endParaRPr>
          </a:p>
        </p:txBody>
      </p:sp>
      <p:sp>
        <p:nvSpPr>
          <p:cNvPr id="21" name="文本框 20"/>
          <p:cNvSpPr txBox="1"/>
          <p:nvPr/>
        </p:nvSpPr>
        <p:spPr>
          <a:xfrm>
            <a:off x="2000853" y="136274"/>
            <a:ext cx="1605280" cy="521970"/>
          </a:xfrm>
          <a:prstGeom prst="rect">
            <a:avLst/>
          </a:prstGeom>
          <a:noFill/>
        </p:spPr>
        <p:txBody>
          <a:bodyPr wrap="none" rtlCol="0">
            <a:spAutoFit/>
            <a:scene3d>
              <a:camera prst="orthographicFront"/>
              <a:lightRig rig="threePt" dir="t"/>
            </a:scene3d>
            <a:sp3d contourW="12700"/>
          </a:bodyPr>
          <a:p>
            <a:r>
              <a:rPr lang="zh-CN" altLang="en-US" sz="2800" b="1" dirty="0">
                <a:solidFill>
                  <a:schemeClr val="accent2"/>
                </a:solidFill>
                <a:cs typeface="+mn-ea"/>
                <a:sym typeface="+mn-lt"/>
              </a:rPr>
              <a:t>所需</a:t>
            </a:r>
            <a:r>
              <a:rPr lang="zh-CN" altLang="en-US" sz="2800" b="1" dirty="0">
                <a:solidFill>
                  <a:schemeClr val="accent2"/>
                </a:solidFill>
                <a:cs typeface="+mn-ea"/>
                <a:sym typeface="+mn-lt"/>
              </a:rPr>
              <a:t>技术</a:t>
            </a:r>
            <a:endParaRPr lang="zh-CN" altLang="en-US" sz="2800" b="1" dirty="0">
              <a:solidFill>
                <a:schemeClr val="accent2"/>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4471"/>
    </mc:Choice>
    <mc:Fallback>
      <p:transition spd="slow" advTm="4471"/>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8" presetClass="emph" presetSubtype="0" accel="50000" fill="hold" nodeType="withEffect" p14:presetBounceEnd="50000">
                                      <p:stCondLst>
                                        <p:cond delay="500"/>
                                      </p:stCondLst>
                                      <p:childTnLst>
                                        <p:animRot by="21600000" p14:bounceEnd="50000">
                                          <p:cBhvr>
                                            <p:cTn id="11" dur="500" fill="hold"/>
                                            <p:tgtEl>
                                              <p:spTgt spid="2"/>
                                            </p:tgtEl>
                                            <p:attrNameLst>
                                              <p:attrName>r</p:attrName>
                                            </p:attrNameLst>
                                          </p:cBhvr>
                                        </p:animRot>
                                      </p:childTnLst>
                                    </p:cTn>
                                  </p:par>
                                  <p:par>
                                    <p:cTn id="12" presetID="2" presetClass="entr" presetSubtype="8" accel="50000" fill="hold" nodeType="withEffect" p14:presetBounceEnd="50000">
                                      <p:stCondLst>
                                        <p:cond delay="1000"/>
                                      </p:stCondLst>
                                      <p:childTnLst>
                                        <p:set>
                                          <p:cBhvr>
                                            <p:cTn id="13" dur="1" fill="hold">
                                              <p:stCondLst>
                                                <p:cond delay="0"/>
                                              </p:stCondLst>
                                            </p:cTn>
                                            <p:tgtEl>
                                              <p:spTgt spid="10"/>
                                            </p:tgtEl>
                                            <p:attrNameLst>
                                              <p:attrName>style.visibility</p:attrName>
                                            </p:attrNameLst>
                                          </p:cBhvr>
                                          <p:to>
                                            <p:strVal val="visible"/>
                                          </p:to>
                                        </p:set>
                                        <p:anim calcmode="lin" valueType="num" p14:bounceEnd="50000">
                                          <p:cBhvr additive="base">
                                            <p:cTn id="14"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15" dur="50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500"/>
                                </p:stCondLst>
                                <p:childTnLst>
                                  <p:par>
                                    <p:cTn id="17" presetID="2" presetClass="entr" presetSubtype="2" accel="50000" fill="hold" nodeType="afterEffect" p14:presetBounceEnd="50000">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14:bounceEnd="50000">
                                          <p:cBhvr additive="base">
                                            <p:cTn id="19" dur="500" fill="hold"/>
                                            <p:tgtEl>
                                              <p:spTgt spid="30"/>
                                            </p:tgtEl>
                                            <p:attrNameLst>
                                              <p:attrName>ppt_x</p:attrName>
                                            </p:attrNameLst>
                                          </p:cBhvr>
                                          <p:tavLst>
                                            <p:tav tm="0">
                                              <p:val>
                                                <p:strVal val="1+#ppt_w/2"/>
                                              </p:val>
                                            </p:tav>
                                            <p:tav tm="100000">
                                              <p:val>
                                                <p:strVal val="#ppt_x"/>
                                              </p:val>
                                            </p:tav>
                                          </p:tavLst>
                                        </p:anim>
                                        <p:anim calcmode="lin" valueType="num" p14:bounceEnd="50000">
                                          <p:cBhvr additive="base">
                                            <p:cTn id="20" dur="500" fill="hold"/>
                                            <p:tgtEl>
                                              <p:spTgt spid="30"/>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2" presetClass="entr" presetSubtype="2" accel="50000" fill="hold" nodeType="afterEffect" p14:presetBounceEnd="50000">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14:bounceEnd="50000">
                                          <p:cBhvr additive="base">
                                            <p:cTn id="24" dur="500" fill="hold"/>
                                            <p:tgtEl>
                                              <p:spTgt spid="35"/>
                                            </p:tgtEl>
                                            <p:attrNameLst>
                                              <p:attrName>ppt_x</p:attrName>
                                            </p:attrNameLst>
                                          </p:cBhvr>
                                          <p:tavLst>
                                            <p:tav tm="0">
                                              <p:val>
                                                <p:strVal val="1+#ppt_w/2"/>
                                              </p:val>
                                            </p:tav>
                                            <p:tav tm="100000">
                                              <p:val>
                                                <p:strVal val="#ppt_x"/>
                                              </p:val>
                                            </p:tav>
                                          </p:tavLst>
                                        </p:anim>
                                        <p:anim calcmode="lin" valueType="num" p14:bounceEnd="50000">
                                          <p:cBhvr additive="base">
                                            <p:cTn id="25" dur="500" fill="hold"/>
                                            <p:tgtEl>
                                              <p:spTgt spid="35"/>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wipe(left)">
                                          <p:cBhvr>
                                            <p:cTn id="29" dur="500"/>
                                            <p:tgtEl>
                                              <p:spTgt spid="45"/>
                                            </p:tgtEl>
                                          </p:cBhvr>
                                        </p:animEffect>
                                      </p:childTnLst>
                                    </p:cTn>
                                  </p:par>
                                  <p:par>
                                    <p:cTn id="30" presetID="22" presetClass="entr" presetSubtype="8" fill="hold" grpId="0" nodeType="withEffect">
                                      <p:stCondLst>
                                        <p:cond delay="200"/>
                                      </p:stCondLst>
                                      <p:childTnLst>
                                        <p:set>
                                          <p:cBhvr>
                                            <p:cTn id="31" dur="1" fill="hold">
                                              <p:stCondLst>
                                                <p:cond delay="0"/>
                                              </p:stCondLst>
                                            </p:cTn>
                                            <p:tgtEl>
                                              <p:spTgt spid="47"/>
                                            </p:tgtEl>
                                            <p:attrNameLst>
                                              <p:attrName>style.visibility</p:attrName>
                                            </p:attrNameLst>
                                          </p:cBhvr>
                                          <p:to>
                                            <p:strVal val="visible"/>
                                          </p:to>
                                        </p:set>
                                        <p:animEffect transition="in" filter="wipe(left)">
                                          <p:cBhvr>
                                            <p:cTn id="32" dur="500"/>
                                            <p:tgtEl>
                                              <p:spTgt spid="47"/>
                                            </p:tgtEl>
                                          </p:cBhvr>
                                        </p:animEffect>
                                      </p:childTnLst>
                                    </p:cTn>
                                  </p:par>
                                  <p:par>
                                    <p:cTn id="33" presetID="22" presetClass="entr" presetSubtype="8" fill="hold" grpId="0" nodeType="withEffect">
                                      <p:stCondLst>
                                        <p:cond delay="200"/>
                                      </p:stCondLst>
                                      <p:childTnLst>
                                        <p:set>
                                          <p:cBhvr>
                                            <p:cTn id="34" dur="1" fill="hold">
                                              <p:stCondLst>
                                                <p:cond delay="0"/>
                                              </p:stCondLst>
                                            </p:cTn>
                                            <p:tgtEl>
                                              <p:spTgt spid="49"/>
                                            </p:tgtEl>
                                            <p:attrNameLst>
                                              <p:attrName>style.visibility</p:attrName>
                                            </p:attrNameLst>
                                          </p:cBhvr>
                                          <p:to>
                                            <p:strVal val="visible"/>
                                          </p:to>
                                        </p:set>
                                        <p:animEffect transition="in" filter="wipe(left)">
                                          <p:cBhvr>
                                            <p:cTn id="3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utoUpdateAnimBg="0"/>
          <p:bldP spid="47" grpId="0" autoUpdateAnimBg="0"/>
          <p:bldP spid="49" grpId="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8" presetClass="emph" presetSubtype="0" accel="50000" fill="hold" nodeType="withEffect">
                                      <p:stCondLst>
                                        <p:cond delay="500"/>
                                      </p:stCondLst>
                                      <p:childTnLst>
                                        <p:animRot by="21600000">
                                          <p:cBhvr>
                                            <p:cTn id="11" dur="500" fill="hold"/>
                                            <p:tgtEl>
                                              <p:spTgt spid="2"/>
                                            </p:tgtEl>
                                            <p:attrNameLst>
                                              <p:attrName>r</p:attrName>
                                            </p:attrNameLst>
                                          </p:cBhvr>
                                        </p:animRot>
                                      </p:childTnLst>
                                    </p:cTn>
                                  </p:par>
                                  <p:par>
                                    <p:cTn id="12" presetID="2" presetClass="entr" presetSubtype="8" accel="50000" fill="hold" nodeType="withEffect">
                                      <p:stCondLst>
                                        <p:cond delay="10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0-#ppt_w/2"/>
                                              </p:val>
                                            </p:tav>
                                            <p:tav tm="100000">
                                              <p:val>
                                                <p:strVal val="#ppt_x"/>
                                              </p:val>
                                            </p:tav>
                                          </p:tavLst>
                                        </p:anim>
                                        <p:anim calcmode="lin" valueType="num">
                                          <p:cBhvr additive="base">
                                            <p:cTn id="15" dur="500" fill="hold"/>
                                            <p:tgtEl>
                                              <p:spTgt spid="10"/>
                                            </p:tgtEl>
                                            <p:attrNameLst>
                                              <p:attrName>ppt_y</p:attrName>
                                            </p:attrNameLst>
                                          </p:cBhvr>
                                          <p:tavLst>
                                            <p:tav tm="0">
                                              <p:val>
                                                <p:strVal val="#ppt_y"/>
                                              </p:val>
                                            </p:tav>
                                            <p:tav tm="100000">
                                              <p:val>
                                                <p:strVal val="#ppt_y"/>
                                              </p:val>
                                            </p:tav>
                                          </p:tavLst>
                                        </p:anim>
                                      </p:childTnLst>
                                    </p:cTn>
                                  </p:par>
                                </p:childTnLst>
                              </p:cTn>
                            </p:par>
                            <p:par>
                              <p:cTn id="16" fill="hold">
                                <p:stCondLst>
                                  <p:cond delay="500"/>
                                </p:stCondLst>
                                <p:childTnLst>
                                  <p:par>
                                    <p:cTn id="17" presetID="2" presetClass="entr" presetSubtype="2" accel="50000" fill="hold" nodeType="after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1+#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childTnLst>
                              </p:cTn>
                            </p:par>
                            <p:par>
                              <p:cTn id="21" fill="hold">
                                <p:stCondLst>
                                  <p:cond delay="1000"/>
                                </p:stCondLst>
                                <p:childTnLst>
                                  <p:par>
                                    <p:cTn id="22" presetID="2" presetClass="entr" presetSubtype="2" accel="50000" fill="hold" nodeType="afterEffect">
                                      <p:stCondLst>
                                        <p:cond delay="0"/>
                                      </p:stCondLst>
                                      <p:childTnLst>
                                        <p:set>
                                          <p:cBhvr>
                                            <p:cTn id="23" dur="1" fill="hold">
                                              <p:stCondLst>
                                                <p:cond delay="0"/>
                                              </p:stCondLst>
                                            </p:cTn>
                                            <p:tgtEl>
                                              <p:spTgt spid="35"/>
                                            </p:tgtEl>
                                            <p:attrNameLst>
                                              <p:attrName>style.visibility</p:attrName>
                                            </p:attrNameLst>
                                          </p:cBhvr>
                                          <p:to>
                                            <p:strVal val="visible"/>
                                          </p:to>
                                        </p:set>
                                        <p:anim calcmode="lin" valueType="num">
                                          <p:cBhvr additive="base">
                                            <p:cTn id="24" dur="500" fill="hold"/>
                                            <p:tgtEl>
                                              <p:spTgt spid="35"/>
                                            </p:tgtEl>
                                            <p:attrNameLst>
                                              <p:attrName>ppt_x</p:attrName>
                                            </p:attrNameLst>
                                          </p:cBhvr>
                                          <p:tavLst>
                                            <p:tav tm="0">
                                              <p:val>
                                                <p:strVal val="1+#ppt_w/2"/>
                                              </p:val>
                                            </p:tav>
                                            <p:tav tm="100000">
                                              <p:val>
                                                <p:strVal val="#ppt_x"/>
                                              </p:val>
                                            </p:tav>
                                          </p:tavLst>
                                        </p:anim>
                                        <p:anim calcmode="lin" valueType="num">
                                          <p:cBhvr additive="base">
                                            <p:cTn id="25" dur="500" fill="hold"/>
                                            <p:tgtEl>
                                              <p:spTgt spid="35"/>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wipe(left)">
                                          <p:cBhvr>
                                            <p:cTn id="29" dur="500"/>
                                            <p:tgtEl>
                                              <p:spTgt spid="45"/>
                                            </p:tgtEl>
                                          </p:cBhvr>
                                        </p:animEffect>
                                      </p:childTnLst>
                                    </p:cTn>
                                  </p:par>
                                  <p:par>
                                    <p:cTn id="30" presetID="22" presetClass="entr" presetSubtype="8" fill="hold" grpId="0" nodeType="withEffect">
                                      <p:stCondLst>
                                        <p:cond delay="200"/>
                                      </p:stCondLst>
                                      <p:childTnLst>
                                        <p:set>
                                          <p:cBhvr>
                                            <p:cTn id="31" dur="1" fill="hold">
                                              <p:stCondLst>
                                                <p:cond delay="0"/>
                                              </p:stCondLst>
                                            </p:cTn>
                                            <p:tgtEl>
                                              <p:spTgt spid="47"/>
                                            </p:tgtEl>
                                            <p:attrNameLst>
                                              <p:attrName>style.visibility</p:attrName>
                                            </p:attrNameLst>
                                          </p:cBhvr>
                                          <p:to>
                                            <p:strVal val="visible"/>
                                          </p:to>
                                        </p:set>
                                        <p:animEffect transition="in" filter="wipe(left)">
                                          <p:cBhvr>
                                            <p:cTn id="32" dur="500"/>
                                            <p:tgtEl>
                                              <p:spTgt spid="47"/>
                                            </p:tgtEl>
                                          </p:cBhvr>
                                        </p:animEffect>
                                      </p:childTnLst>
                                    </p:cTn>
                                  </p:par>
                                  <p:par>
                                    <p:cTn id="33" presetID="22" presetClass="entr" presetSubtype="8" fill="hold" grpId="0" nodeType="withEffect">
                                      <p:stCondLst>
                                        <p:cond delay="200"/>
                                      </p:stCondLst>
                                      <p:childTnLst>
                                        <p:set>
                                          <p:cBhvr>
                                            <p:cTn id="34" dur="1" fill="hold">
                                              <p:stCondLst>
                                                <p:cond delay="0"/>
                                              </p:stCondLst>
                                            </p:cTn>
                                            <p:tgtEl>
                                              <p:spTgt spid="49"/>
                                            </p:tgtEl>
                                            <p:attrNameLst>
                                              <p:attrName>style.visibility</p:attrName>
                                            </p:attrNameLst>
                                          </p:cBhvr>
                                          <p:to>
                                            <p:strVal val="visible"/>
                                          </p:to>
                                        </p:set>
                                        <p:animEffect transition="in" filter="wipe(left)">
                                          <p:cBhvr>
                                            <p:cTn id="3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utoUpdateAnimBg="0"/>
          <p:bldP spid="47" grpId="0" autoUpdateAnimBg="0"/>
          <p:bldP spid="49" grpId="0" autoUpdateAnimBg="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任意多边形 15"/>
          <p:cNvSpPr/>
          <p:nvPr/>
        </p:nvSpPr>
        <p:spPr>
          <a:xfrm rot="2700000">
            <a:off x="5484939" y="2060669"/>
            <a:ext cx="1028637" cy="103377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0" name="任意多边形 19"/>
          <p:cNvSpPr/>
          <p:nvPr/>
        </p:nvSpPr>
        <p:spPr>
          <a:xfrm rot="2700000">
            <a:off x="-2095382" y="209360"/>
            <a:ext cx="6410492" cy="6427355"/>
          </a:xfrm>
          <a:custGeom>
            <a:avLst/>
            <a:gdLst>
              <a:gd name="connsiteX0" fmla="*/ 0 w 6410492"/>
              <a:gd name="connsiteY0" fmla="*/ 1578016 h 6427355"/>
              <a:gd name="connsiteX1" fmla="*/ 1146670 w 6410492"/>
              <a:gd name="connsiteY1" fmla="*/ 431345 h 6427355"/>
              <a:gd name="connsiteX2" fmla="*/ 1146671 w 6410492"/>
              <a:gd name="connsiteY2" fmla="*/ 431345 h 6427355"/>
              <a:gd name="connsiteX3" fmla="*/ 1578016 w 6410492"/>
              <a:gd name="connsiteY3" fmla="*/ 0 h 6427355"/>
              <a:gd name="connsiteX4" fmla="*/ 5764900 w 6410492"/>
              <a:gd name="connsiteY4" fmla="*/ 0 h 6427355"/>
              <a:gd name="connsiteX5" fmla="*/ 6410492 w 6410492"/>
              <a:gd name="connsiteY5" fmla="*/ 645592 h 6427355"/>
              <a:gd name="connsiteX6" fmla="*/ 6410491 w 6410492"/>
              <a:gd name="connsiteY6" fmla="*/ 4866202 h 6427355"/>
              <a:gd name="connsiteX7" fmla="*/ 4849339 w 6410492"/>
              <a:gd name="connsiteY7" fmla="*/ 6427355 h 6427355"/>
              <a:gd name="connsiteX8" fmla="*/ 4238944 w 6410492"/>
              <a:gd name="connsiteY8" fmla="*/ 5816960 h 6427355"/>
              <a:gd name="connsiteX9" fmla="*/ 4238943 w 6410492"/>
              <a:gd name="connsiteY9" fmla="*/ 2171546 h 6427355"/>
              <a:gd name="connsiteX10" fmla="*/ 593530 w 6410492"/>
              <a:gd name="connsiteY10" fmla="*/ 2171546 h 64273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10492" h="6427355">
                <a:moveTo>
                  <a:pt x="0" y="1578016"/>
                </a:moveTo>
                <a:lnTo>
                  <a:pt x="1146670" y="431345"/>
                </a:lnTo>
                <a:lnTo>
                  <a:pt x="1146671" y="431345"/>
                </a:lnTo>
                <a:lnTo>
                  <a:pt x="1578016" y="0"/>
                </a:lnTo>
                <a:lnTo>
                  <a:pt x="5764900" y="0"/>
                </a:lnTo>
                <a:cubicBezTo>
                  <a:pt x="6121450" y="0"/>
                  <a:pt x="6410492" y="289042"/>
                  <a:pt x="6410492" y="645592"/>
                </a:cubicBezTo>
                <a:lnTo>
                  <a:pt x="6410491" y="4866202"/>
                </a:lnTo>
                <a:lnTo>
                  <a:pt x="4849339" y="6427355"/>
                </a:lnTo>
                <a:lnTo>
                  <a:pt x="4238944" y="5816960"/>
                </a:lnTo>
                <a:lnTo>
                  <a:pt x="4238943" y="2171546"/>
                </a:lnTo>
                <a:lnTo>
                  <a:pt x="593530" y="2171546"/>
                </a:lnTo>
                <a:close/>
              </a:path>
            </a:pathLst>
          </a:cu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任意多边形 5"/>
          <p:cNvSpPr/>
          <p:nvPr/>
        </p:nvSpPr>
        <p:spPr>
          <a:xfrm rot="2700000">
            <a:off x="1827643" y="44906"/>
            <a:ext cx="3850328" cy="3869559"/>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rgbClr val="5D999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2" name="任意多边形 11"/>
          <p:cNvSpPr/>
          <p:nvPr/>
        </p:nvSpPr>
        <p:spPr>
          <a:xfrm rot="18900000" flipH="1">
            <a:off x="11525844" y="5786883"/>
            <a:ext cx="1174416" cy="953193"/>
          </a:xfrm>
          <a:custGeom>
            <a:avLst/>
            <a:gdLst>
              <a:gd name="connsiteX0" fmla="*/ 1038 w 1174416"/>
              <a:gd name="connsiteY0" fmla="*/ 0 h 953193"/>
              <a:gd name="connsiteX1" fmla="*/ 0 w 1174416"/>
              <a:gd name="connsiteY1" fmla="*/ 1038 h 953193"/>
              <a:gd name="connsiteX2" fmla="*/ 441710 w 1174416"/>
              <a:gd name="connsiteY2" fmla="*/ 442748 h 953193"/>
              <a:gd name="connsiteX3" fmla="*/ 731667 w 1174416"/>
              <a:gd name="connsiteY3" fmla="*/ 442748 h 953193"/>
              <a:gd name="connsiteX4" fmla="*/ 731667 w 1174416"/>
              <a:gd name="connsiteY4" fmla="*/ 732705 h 953193"/>
              <a:gd name="connsiteX5" fmla="*/ 952155 w 1174416"/>
              <a:gd name="connsiteY5" fmla="*/ 953193 h 953193"/>
              <a:gd name="connsiteX6" fmla="*/ 1174416 w 1174416"/>
              <a:gd name="connsiteY6" fmla="*/ 730932 h 953193"/>
              <a:gd name="connsiteX7" fmla="*/ 1174416 w 1174416"/>
              <a:gd name="connsiteY7" fmla="*/ 148239 h 953193"/>
              <a:gd name="connsiteX8" fmla="*/ 1026178 w 1174416"/>
              <a:gd name="connsiteY8" fmla="*/ 0 h 95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4416" h="953193">
                <a:moveTo>
                  <a:pt x="1038" y="0"/>
                </a:moveTo>
                <a:lnTo>
                  <a:pt x="0" y="1038"/>
                </a:lnTo>
                <a:lnTo>
                  <a:pt x="441710" y="442748"/>
                </a:lnTo>
                <a:lnTo>
                  <a:pt x="731667" y="442748"/>
                </a:lnTo>
                <a:lnTo>
                  <a:pt x="731667" y="732705"/>
                </a:lnTo>
                <a:lnTo>
                  <a:pt x="952155" y="953193"/>
                </a:lnTo>
                <a:lnTo>
                  <a:pt x="1174416" y="730932"/>
                </a:lnTo>
                <a:lnTo>
                  <a:pt x="1174416" y="148239"/>
                </a:lnTo>
                <a:cubicBezTo>
                  <a:pt x="1174416" y="66369"/>
                  <a:pt x="1108048" y="0"/>
                  <a:pt x="1026178" y="0"/>
                </a:cubicBez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p:cNvSpPr txBox="1"/>
          <p:nvPr/>
        </p:nvSpPr>
        <p:spPr>
          <a:xfrm>
            <a:off x="6148614" y="3328693"/>
            <a:ext cx="2584747" cy="830997"/>
          </a:xfrm>
          <a:prstGeom prst="rect">
            <a:avLst/>
          </a:prstGeom>
          <a:noFill/>
        </p:spPr>
        <p:txBody>
          <a:bodyPr wrap="none" rtlCol="0">
            <a:spAutoFit/>
            <a:scene3d>
              <a:camera prst="orthographicFront"/>
              <a:lightRig rig="threePt" dir="t"/>
            </a:scene3d>
            <a:sp3d contourW="12700"/>
          </a:bodyPr>
          <a:lstStyle/>
          <a:p>
            <a:r>
              <a:rPr lang="en-US" altLang="zh-CN" sz="4800" dirty="0">
                <a:solidFill>
                  <a:schemeClr val="accent1"/>
                </a:solidFill>
                <a:cs typeface="+mn-ea"/>
                <a:sym typeface="+mn-lt"/>
              </a:rPr>
              <a:t>PART 03</a:t>
            </a:r>
            <a:endParaRPr lang="zh-CN" altLang="en-US" sz="4800" dirty="0">
              <a:solidFill>
                <a:schemeClr val="accent1"/>
              </a:solidFill>
              <a:cs typeface="+mn-ea"/>
              <a:sym typeface="+mn-lt"/>
            </a:endParaRPr>
          </a:p>
        </p:txBody>
      </p:sp>
      <p:sp>
        <p:nvSpPr>
          <p:cNvPr id="14" name="文本框 13"/>
          <p:cNvSpPr txBox="1"/>
          <p:nvPr/>
        </p:nvSpPr>
        <p:spPr>
          <a:xfrm>
            <a:off x="6110514" y="4131820"/>
            <a:ext cx="3904343" cy="706755"/>
          </a:xfrm>
          <a:prstGeom prst="rect">
            <a:avLst/>
          </a:prstGeom>
          <a:noFill/>
        </p:spPr>
        <p:txBody>
          <a:bodyPr wrap="square" rtlCol="0">
            <a:spAutoFit/>
            <a:scene3d>
              <a:camera prst="orthographicFront"/>
              <a:lightRig rig="threePt" dir="t"/>
            </a:scene3d>
            <a:sp3d contourW="12700"/>
          </a:bodyPr>
          <a:lstStyle/>
          <a:p>
            <a:r>
              <a:rPr lang="zh-CN" altLang="en-US" sz="4000" b="1" dirty="0">
                <a:solidFill>
                  <a:schemeClr val="accent3"/>
                </a:solidFill>
                <a:cs typeface="+mn-ea"/>
                <a:sym typeface="+mn-lt"/>
              </a:rPr>
              <a:t>实现目标</a:t>
            </a:r>
            <a:endParaRPr lang="zh-CN" altLang="en-US" sz="4000" b="1" dirty="0">
              <a:solidFill>
                <a:schemeClr val="accent3"/>
              </a:solidFill>
              <a:cs typeface="+mn-ea"/>
              <a:sym typeface="+mn-lt"/>
            </a:endParaRPr>
          </a:p>
        </p:txBody>
      </p:sp>
      <p:sp>
        <p:nvSpPr>
          <p:cNvPr id="17" name="任意多边形 16"/>
          <p:cNvSpPr/>
          <p:nvPr/>
        </p:nvSpPr>
        <p:spPr>
          <a:xfrm rot="2700000">
            <a:off x="9435201" y="912906"/>
            <a:ext cx="1461465" cy="1468765"/>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accent1">
              <a:lumMod val="20000"/>
              <a:lumOff val="8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8" name="任意多边形 17"/>
          <p:cNvSpPr/>
          <p:nvPr/>
        </p:nvSpPr>
        <p:spPr>
          <a:xfrm rot="2700000">
            <a:off x="10767277" y="5635597"/>
            <a:ext cx="602495" cy="605504"/>
          </a:xfrm>
          <a:custGeom>
            <a:avLst/>
            <a:gdLst>
              <a:gd name="connsiteX0" fmla="*/ 1163668 w 4706557"/>
              <a:gd name="connsiteY0" fmla="*/ 125724 h 4730065"/>
              <a:gd name="connsiteX1" fmla="*/ 1163670 w 4706557"/>
              <a:gd name="connsiteY1" fmla="*/ 125724 h 4730065"/>
              <a:gd name="connsiteX2" fmla="*/ 1289393 w 4706557"/>
              <a:gd name="connsiteY2" fmla="*/ 1 h 4730065"/>
              <a:gd name="connsiteX3" fmla="*/ 4274851 w 4706557"/>
              <a:gd name="connsiteY3" fmla="*/ 0 h 4730065"/>
              <a:gd name="connsiteX4" fmla="*/ 4706557 w 4706557"/>
              <a:gd name="connsiteY4" fmla="*/ 431706 h 4730065"/>
              <a:gd name="connsiteX5" fmla="*/ 4706557 w 4706557"/>
              <a:gd name="connsiteY5" fmla="*/ 3440672 h 4730065"/>
              <a:gd name="connsiteX6" fmla="*/ 3542888 w 4706557"/>
              <a:gd name="connsiteY6" fmla="*/ 4604342 h 4730065"/>
              <a:gd name="connsiteX7" fmla="*/ 3542888 w 4706557"/>
              <a:gd name="connsiteY7" fmla="*/ 4604340 h 4730065"/>
              <a:gd name="connsiteX8" fmla="*/ 3417163 w 4706557"/>
              <a:gd name="connsiteY8" fmla="*/ 4730065 h 4730065"/>
              <a:gd name="connsiteX9" fmla="*/ 3417163 w 4706557"/>
              <a:gd name="connsiteY9" fmla="*/ 1289392 h 4730065"/>
              <a:gd name="connsiteX10" fmla="*/ 0 w 4706557"/>
              <a:gd name="connsiteY10" fmla="*/ 1289392 h 4730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06557" h="4730065">
                <a:moveTo>
                  <a:pt x="1163668" y="125724"/>
                </a:moveTo>
                <a:lnTo>
                  <a:pt x="1163670" y="125724"/>
                </a:lnTo>
                <a:lnTo>
                  <a:pt x="1289393" y="1"/>
                </a:lnTo>
                <a:lnTo>
                  <a:pt x="4274851" y="0"/>
                </a:lnTo>
                <a:cubicBezTo>
                  <a:pt x="4513275" y="1"/>
                  <a:pt x="4706557" y="193282"/>
                  <a:pt x="4706557" y="431706"/>
                </a:cubicBezTo>
                <a:lnTo>
                  <a:pt x="4706557" y="3440672"/>
                </a:lnTo>
                <a:lnTo>
                  <a:pt x="3542888" y="4604342"/>
                </a:lnTo>
                <a:lnTo>
                  <a:pt x="3542888" y="4604340"/>
                </a:lnTo>
                <a:lnTo>
                  <a:pt x="3417163" y="4730065"/>
                </a:lnTo>
                <a:lnTo>
                  <a:pt x="3417163" y="1289392"/>
                </a:lnTo>
                <a:lnTo>
                  <a:pt x="0" y="1289392"/>
                </a:lnTo>
                <a:close/>
              </a:path>
            </a:pathLst>
          </a:custGeom>
          <a:solidFill>
            <a:schemeClr val="bg1">
              <a:lumMod val="9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0-#ppt_w/2"/>
                                          </p:val>
                                        </p:tav>
                                        <p:tav tm="100000">
                                          <p:val>
                                            <p:strVal val="#ppt_x"/>
                                          </p:val>
                                        </p:tav>
                                      </p:tavLst>
                                    </p:anim>
                                    <p:anim calcmode="lin" valueType="num">
                                      <p:cBhvr additive="base">
                                        <p:cTn id="16" dur="500" fill="hold"/>
                                        <p:tgtEl>
                                          <p:spTgt spid="1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0-#ppt_w/2"/>
                                          </p:val>
                                        </p:tav>
                                        <p:tav tm="100000">
                                          <p:val>
                                            <p:strVal val="#ppt_x"/>
                                          </p:val>
                                        </p:tav>
                                      </p:tavLst>
                                    </p:anim>
                                    <p:anim calcmode="lin" valueType="num">
                                      <p:cBhvr additive="base">
                                        <p:cTn id="24" dur="500" fill="hold"/>
                                        <p:tgtEl>
                                          <p:spTgt spid="1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1+#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53" presetClass="entr" presetSubtype="16" fill="hold" grpId="0" nodeType="after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1000"/>
                            </p:stCondLst>
                            <p:childTnLst>
                              <p:par>
                                <p:cTn id="36" presetID="22" presetClass="entr" presetSubtype="8" fill="hold" grpId="0"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left)">
                                      <p:cBhvr>
                                        <p:cTn id="3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6" grpId="0" animBg="1"/>
      <p:bldP spid="12" grpId="0" animBg="1"/>
      <p:bldP spid="13" grpId="0"/>
      <p:bldP spid="14" grpId="0"/>
      <p:bldP spid="17"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任意多边形 47"/>
          <p:cNvSpPr/>
          <p:nvPr/>
        </p:nvSpPr>
        <p:spPr>
          <a:xfrm rot="18900000" flipV="1">
            <a:off x="99493" y="160716"/>
            <a:ext cx="1257992" cy="771874"/>
          </a:xfrm>
          <a:custGeom>
            <a:avLst/>
            <a:gdLst>
              <a:gd name="connsiteX0" fmla="*/ 0 w 1667713"/>
              <a:gd name="connsiteY0" fmla="*/ 456881 h 1023269"/>
              <a:gd name="connsiteX1" fmla="*/ 412332 w 1667713"/>
              <a:gd name="connsiteY1" fmla="*/ 44549 h 1023269"/>
              <a:gd name="connsiteX2" fmla="*/ 412333 w 1667713"/>
              <a:gd name="connsiteY2" fmla="*/ 44549 h 1023269"/>
              <a:gd name="connsiteX3" fmla="*/ 456882 w 1667713"/>
              <a:gd name="connsiteY3" fmla="*/ 0 h 1023269"/>
              <a:gd name="connsiteX4" fmla="*/ 1514743 w 1667713"/>
              <a:gd name="connsiteY4" fmla="*/ 0 h 1023269"/>
              <a:gd name="connsiteX5" fmla="*/ 1667713 w 1667713"/>
              <a:gd name="connsiteY5" fmla="*/ 152970 h 1023269"/>
              <a:gd name="connsiteX6" fmla="*/ 1667713 w 1667713"/>
              <a:gd name="connsiteY6" fmla="*/ 704806 h 1023269"/>
              <a:gd name="connsiteX7" fmla="*/ 1349251 w 1667713"/>
              <a:gd name="connsiteY7" fmla="*/ 1023269 h 1023269"/>
              <a:gd name="connsiteX8" fmla="*/ 1349251 w 1667713"/>
              <a:gd name="connsiteY8" fmla="*/ 318462 h 1023269"/>
              <a:gd name="connsiteX9" fmla="*/ 138420 w 1667713"/>
              <a:gd name="connsiteY9" fmla="*/ 318462 h 1023269"/>
              <a:gd name="connsiteX10" fmla="*/ 1 w 1667713"/>
              <a:gd name="connsiteY10" fmla="*/ 456881 h 10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67713" h="1023269">
                <a:moveTo>
                  <a:pt x="0" y="456881"/>
                </a:moveTo>
                <a:lnTo>
                  <a:pt x="412332" y="44549"/>
                </a:lnTo>
                <a:lnTo>
                  <a:pt x="412333" y="44549"/>
                </a:lnTo>
                <a:lnTo>
                  <a:pt x="456882" y="0"/>
                </a:lnTo>
                <a:lnTo>
                  <a:pt x="1514743" y="0"/>
                </a:lnTo>
                <a:cubicBezTo>
                  <a:pt x="1599226" y="1"/>
                  <a:pt x="1667713" y="68487"/>
                  <a:pt x="1667713" y="152970"/>
                </a:cubicBezTo>
                <a:lnTo>
                  <a:pt x="1667713" y="704806"/>
                </a:lnTo>
                <a:lnTo>
                  <a:pt x="1349251" y="1023269"/>
                </a:lnTo>
                <a:lnTo>
                  <a:pt x="1349251" y="318462"/>
                </a:lnTo>
                <a:lnTo>
                  <a:pt x="138420" y="318462"/>
                </a:lnTo>
                <a:lnTo>
                  <a:pt x="1" y="456881"/>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任意多边形 48"/>
          <p:cNvSpPr/>
          <p:nvPr/>
        </p:nvSpPr>
        <p:spPr>
          <a:xfrm rot="18900000" flipV="1">
            <a:off x="-102618" y="95709"/>
            <a:ext cx="926781" cy="721545"/>
          </a:xfrm>
          <a:custGeom>
            <a:avLst/>
            <a:gdLst>
              <a:gd name="connsiteX0" fmla="*/ 303771 w 1228628"/>
              <a:gd name="connsiteY0" fmla="*/ 32819 h 956548"/>
              <a:gd name="connsiteX1" fmla="*/ 303771 w 1228628"/>
              <a:gd name="connsiteY1" fmla="*/ 32820 h 956548"/>
              <a:gd name="connsiteX2" fmla="*/ 336591 w 1228628"/>
              <a:gd name="connsiteY2" fmla="*/ 0 h 956548"/>
              <a:gd name="connsiteX3" fmla="*/ 1115933 w 1228628"/>
              <a:gd name="connsiteY3" fmla="*/ 0 h 956548"/>
              <a:gd name="connsiteX4" fmla="*/ 1228628 w 1228628"/>
              <a:gd name="connsiteY4" fmla="*/ 112695 h 956548"/>
              <a:gd name="connsiteX5" fmla="*/ 1228628 w 1228628"/>
              <a:gd name="connsiteY5" fmla="*/ 721932 h 956548"/>
              <a:gd name="connsiteX6" fmla="*/ 994013 w 1228628"/>
              <a:gd name="connsiteY6" fmla="*/ 956548 h 956548"/>
              <a:gd name="connsiteX7" fmla="*/ 994013 w 1228628"/>
              <a:gd name="connsiteY7" fmla="*/ 234616 h 956548"/>
              <a:gd name="connsiteX8" fmla="*/ 101975 w 1228628"/>
              <a:gd name="connsiteY8" fmla="*/ 234616 h 956548"/>
              <a:gd name="connsiteX9" fmla="*/ 0 w 1228628"/>
              <a:gd name="connsiteY9" fmla="*/ 336591 h 95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628" h="956548">
                <a:moveTo>
                  <a:pt x="303771" y="32819"/>
                </a:moveTo>
                <a:lnTo>
                  <a:pt x="303771" y="32820"/>
                </a:lnTo>
                <a:lnTo>
                  <a:pt x="336591" y="0"/>
                </a:lnTo>
                <a:lnTo>
                  <a:pt x="1115933" y="0"/>
                </a:lnTo>
                <a:cubicBezTo>
                  <a:pt x="1178173" y="0"/>
                  <a:pt x="1228628" y="50456"/>
                  <a:pt x="1228628" y="112695"/>
                </a:cubicBezTo>
                <a:lnTo>
                  <a:pt x="1228628" y="721932"/>
                </a:lnTo>
                <a:lnTo>
                  <a:pt x="994013" y="956548"/>
                </a:lnTo>
                <a:lnTo>
                  <a:pt x="994013" y="234616"/>
                </a:lnTo>
                <a:lnTo>
                  <a:pt x="101975" y="234616"/>
                </a:lnTo>
                <a:lnTo>
                  <a:pt x="0" y="336591"/>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aphicFrame>
        <p:nvGraphicFramePr>
          <p:cNvPr id="4" name="表格 3"/>
          <p:cNvGraphicFramePr>
            <a:graphicFrameLocks noGrp="1"/>
          </p:cNvGraphicFramePr>
          <p:nvPr>
            <p:custDataLst>
              <p:tags r:id="rId1"/>
            </p:custDataLst>
          </p:nvPr>
        </p:nvGraphicFramePr>
        <p:xfrm>
          <a:off x="1302140" y="314"/>
          <a:ext cx="10186670" cy="6170930"/>
        </p:xfrm>
        <a:graphic>
          <a:graphicData uri="http://schemas.openxmlformats.org/drawingml/2006/table">
            <a:tbl>
              <a:tblPr firstRow="1" bandRow="1">
                <a:tableStyleId>{5C22544A-7EE6-4342-B048-85BDC9FD1C3A}</a:tableStyleId>
              </a:tblPr>
              <a:tblGrid>
                <a:gridCol w="5498465"/>
                <a:gridCol w="4687922"/>
              </a:tblGrid>
              <a:tr h="227330">
                <a:tc gridSpan="2">
                  <a:txBody>
                    <a:bodyPr/>
                    <a:p>
                      <a:pPr algn="ctr" fontAlgn="auto">
                        <a:lnSpc>
                          <a:spcPct val="120000"/>
                        </a:lnSpc>
                        <a:buNone/>
                      </a:pPr>
                      <a:r>
                        <a:rPr lang="zh-CN" altLang="en-US" sz="2400" dirty="0">
                          <a:solidFill>
                            <a:schemeClr val="accent2"/>
                          </a:solidFill>
                          <a:cs typeface="+mn-ea"/>
                          <a:sym typeface="+mn-lt"/>
                        </a:rPr>
                        <a:t>实现的目标</a:t>
                      </a:r>
                      <a:endParaRPr lang="zh-CN" altLang="en-US" sz="2400" b="1" spc="130" baseline="0" noProof="0" dirty="0">
                        <a:ln>
                          <a:noFill/>
                        </a:ln>
                        <a:solidFill>
                          <a:schemeClr val="accent1"/>
                        </a:solidFill>
                        <a:effectLst/>
                        <a:uLnTx/>
                        <a:uFillTx/>
                        <a:latin typeface="Arial" panose="020B0604020202020204" pitchFamily="34" charset="0"/>
                        <a:ea typeface="阿里巴巴普惠体 M" panose="00020600040101010101" pitchFamily="18" charset="-122"/>
                        <a:sym typeface="+mn-ea"/>
                      </a:endParaRPr>
                    </a:p>
                  </a:txBody>
                  <a:tcPr marL="88900" marR="88900" marT="47625" marB="47625"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c hMerge="1">
                  <a:tcPr marL="109053" marR="109053" marT="54527" marB="54527" anchor="ctr">
                    <a:lnL w="3175" cap="flat" cmpd="sng" algn="ctr">
                      <a:solidFill>
                        <a:schemeClr val="tx1"/>
                      </a:solidFill>
                      <a:prstDash val="solid"/>
                      <a:round/>
                      <a:headEnd type="none" w="med" len="med"/>
                      <a:tailEnd type="none" w="med" len="med"/>
                    </a:lnL>
                    <a:lnR>
                      <a:noFill/>
                    </a:lnR>
                    <a:lnT>
                      <a:noFill/>
                    </a:lnT>
                    <a:lnB w="3175" cap="flat" cmpd="sng" algn="ctr">
                      <a:solidFill>
                        <a:schemeClr val="tx1"/>
                      </a:solidFill>
                      <a:prstDash val="solid"/>
                      <a:round/>
                      <a:headEnd type="none" w="med" len="med"/>
                      <a:tailEnd type="none" w="med" len="med"/>
                    </a:lnB>
                    <a:noFill/>
                  </a:tcPr>
                </a:tc>
              </a:tr>
              <a:tr h="264160">
                <a:tc>
                  <a:txBody>
                    <a:bodyPr/>
                    <a:p>
                      <a:pPr algn="ctr" fontAlgn="auto">
                        <a:lnSpc>
                          <a:spcPct val="120000"/>
                        </a:lnSpc>
                      </a:pPr>
                      <a:r>
                        <a:rPr lang="zh-CN" altLang="en-US" sz="1500" b="1" dirty="0">
                          <a:solidFill>
                            <a:schemeClr val="bg1"/>
                          </a:solidFill>
                          <a:latin typeface="Arial" panose="020B0604020202020204" pitchFamily="34" charset="0"/>
                          <a:ea typeface="阿里巴巴普惠体 M" panose="00020600040101010101" pitchFamily="18" charset="-122"/>
                          <a:sym typeface="+mn-ea"/>
                        </a:rPr>
                        <a:t>目标</a:t>
                      </a:r>
                      <a:endParaRPr lang="zh-CN" altLang="en-US" sz="1500" b="1" spc="120" baseline="0" dirty="0">
                        <a:solidFill>
                          <a:schemeClr val="accent1"/>
                        </a:solidFill>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ctr" fontAlgn="auto">
                        <a:lnSpc>
                          <a:spcPct val="120000"/>
                        </a:lnSpc>
                      </a:pPr>
                      <a:r>
                        <a:rPr lang="zh-CN" altLang="en-US" sz="1500" b="1" spc="120" dirty="0">
                          <a:solidFill>
                            <a:schemeClr val="accent1"/>
                          </a:solidFill>
                          <a:latin typeface="Arial" panose="020B0604020202020204" pitchFamily="34" charset="0"/>
                          <a:ea typeface="阿里巴巴普惠体 M" panose="00020600040101010101" pitchFamily="18" charset="-122"/>
                          <a:sym typeface="+mn-ea"/>
                        </a:rPr>
                        <a:t>实现的目标</a:t>
                      </a:r>
                      <a:endParaRPr lang="zh-CN" altLang="en-US" sz="1500" b="1" spc="120" baseline="0" dirty="0">
                        <a:solidFill>
                          <a:schemeClr val="accent1"/>
                        </a:solidFill>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335915">
                <a:tc rowSpan="4">
                  <a:txBody>
                    <a:bodyPr/>
                    <a:p>
                      <a:pPr algn="ctr" fontAlgn="auto">
                        <a:lnSpc>
                          <a:spcPct val="120000"/>
                        </a:lnSpc>
                      </a:pPr>
                      <a:r>
                        <a:rPr lang="en-US" altLang="zh-CN" sz="1500" b="1" spc="120" dirty="0">
                          <a:solidFill>
                            <a:schemeClr val="bg1"/>
                          </a:solidFill>
                          <a:latin typeface="Arial" panose="020B0604020202020204" pitchFamily="34" charset="0"/>
                          <a:ea typeface="阿里巴巴普惠体 M" panose="00020600040101010101" pitchFamily="18" charset="-122"/>
                          <a:sym typeface="+mn-ea"/>
                        </a:rPr>
                        <a:t>能够针对需求和目标,完成软件系统的设计并在设计中体现创新意识。</a:t>
                      </a:r>
                      <a:endParaRPr lang="zh-CN" altLang="en-US" sz="1500" b="1" spc="120" baseline="0" dirty="0">
                        <a:solidFill>
                          <a:schemeClr val="bg1"/>
                        </a:solidFill>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完成了对基于自动化管理流程的酒店管理系统的实际工程问题进行需求分析,明确分析了所开发项目的各项需求。</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0">
                <a:tc vMerge="1">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针对</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基于自动化管理流程的酒店管理系统</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的具体需求，运用面向对象的设计方法完成实训项目程序(或系统)的概要和详细设计。</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0">
                <a:tc vMerge="1">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运用面向对象程序设计方法并遵循编码规范完成源代码的设计。</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0">
                <a:tc vMerge="1">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对</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基于自动化管理流程的酒店管理系统</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的设计结果进行展示和呈现，并体现创新意识。</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428625">
                <a:tc rowSpan="2">
                  <a:txBody>
                    <a:bodyPr/>
                    <a:p>
                      <a:pPr algn="ctr" fontAlgn="auto">
                        <a:lnSpc>
                          <a:spcPct val="120000"/>
                        </a:lnSpc>
                      </a:pPr>
                      <a:r>
                        <a:rPr lang="en-US" altLang="zh-CN" sz="1500" b="1" spc="120" dirty="0">
                          <a:solidFill>
                            <a:schemeClr val="bg1"/>
                          </a:solidFill>
                          <a:latin typeface="Arial" panose="020B0604020202020204" pitchFamily="34" charset="0"/>
                          <a:ea typeface="阿里巴巴普惠体 M" panose="00020600040101010101" pitchFamily="18" charset="-122"/>
                          <a:sym typeface="+mn-ea"/>
                        </a:rPr>
                        <a:t>能够在软件模块或系统设计中考虑社会、健康安全、法律、文化及环境等制约因素。</a:t>
                      </a:r>
                      <a:endParaRPr lang="zh-CN" altLang="en-US" sz="1500" b="1" spc="120" baseline="0" dirty="0">
                        <a:solidFill>
                          <a:schemeClr val="bg1"/>
                        </a:solidFill>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在</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基于自动化管理流程的酒店管理系统</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的需求分析中考虑社会、健康、安全、法律及环境等制约因素。</a:t>
                      </a:r>
                      <a:endParaRPr lang="en-US" altLang="zh-CN"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607060">
                <a:tc vMerge="1">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ctr" fontAlgn="auto">
                        <a:lnSpc>
                          <a:spcPct val="120000"/>
                        </a:lnSpc>
                      </a:pPr>
                      <a:r>
                        <a:rPr lang="en-US" altLang="zh-CN" sz="1400" spc="120" dirty="0">
                          <a:solidFill>
                            <a:schemeClr val="tx1"/>
                          </a:solidFill>
                          <a:uFillTx/>
                          <a:latin typeface="Arial" panose="020B0604020202020204" pitchFamily="34" charset="0"/>
                          <a:ea typeface="阿里巴巴普惠体 M" panose="00020600040101010101" pitchFamily="18" charset="-122"/>
                          <a:sym typeface="+mn-ea"/>
                        </a:rPr>
                        <a:t>针对所考虑的社会、健康、安全、法律、文化及环境等制约因素,在</a:t>
                      </a: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项目</a:t>
                      </a:r>
                      <a:r>
                        <a:rPr lang="en-US" altLang="zh-CN" sz="1400" spc="120" dirty="0">
                          <a:solidFill>
                            <a:schemeClr val="tx1"/>
                          </a:solidFill>
                          <a:uFillTx/>
                          <a:latin typeface="Arial" panose="020B0604020202020204" pitchFamily="34" charset="0"/>
                          <a:ea typeface="阿里巴巴普惠体 M" panose="00020600040101010101" pitchFamily="18" charset="-122"/>
                          <a:sym typeface="+mn-ea"/>
                        </a:rPr>
                        <a:t>设计中予以实现。</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428625">
                <a:tc rowSpan="2">
                  <a:txBody>
                    <a:bodyPr/>
                    <a:p>
                      <a:pPr algn="ctr" fontAlgn="auto">
                        <a:lnSpc>
                          <a:spcPct val="120000"/>
                        </a:lnSpc>
                      </a:pPr>
                      <a:r>
                        <a:rPr lang="en-US" altLang="zh-CN" sz="1500" b="1" spc="120" dirty="0">
                          <a:solidFill>
                            <a:schemeClr val="bg1"/>
                          </a:solidFill>
                          <a:latin typeface="Arial" panose="020B0604020202020204" pitchFamily="34" charset="0"/>
                          <a:ea typeface="阿里巴巴普惠体 M" panose="00020600040101010101" pitchFamily="18" charset="-122"/>
                          <a:sym typeface="+mn-ea"/>
                        </a:rPr>
                        <a:t>能够在软件项目团队合作中独立思考并承担不同团队角色的相应职责,具备有效运作、组织协调能力。</a:t>
                      </a:r>
                      <a:endParaRPr lang="zh-CN" altLang="en-US" sz="1500" b="1" spc="120" baseline="0" dirty="0">
                        <a:solidFill>
                          <a:schemeClr val="bg1"/>
                        </a:solidFill>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ctr" fontAlgn="auto">
                        <a:lnSpc>
                          <a:spcPct val="120000"/>
                        </a:lnSpc>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能够理解团队合作的重要性，在团队合作中独立思考。</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r h="428625">
                <a:tc vMerge="1">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1"/>
                    </a:solidFill>
                  </a:tcPr>
                </a:tc>
                <a:tc>
                  <a:txBody>
                    <a:bodyPr/>
                    <a:p>
                      <a:pPr algn="l" fontAlgn="auto">
                        <a:lnSpc>
                          <a:spcPct val="120000"/>
                        </a:lnSpc>
                        <a:buNone/>
                      </a:pPr>
                      <a:r>
                        <a:rPr lang="zh-CN" altLang="en-US" sz="1400" spc="120" dirty="0">
                          <a:solidFill>
                            <a:schemeClr val="tx1"/>
                          </a:solidFill>
                          <a:uFillTx/>
                          <a:latin typeface="Arial" panose="020B0604020202020204" pitchFamily="34" charset="0"/>
                          <a:ea typeface="阿里巴巴普惠体 M" panose="00020600040101010101" pitchFamily="18" charset="-122"/>
                          <a:sym typeface="+mn-ea"/>
                        </a:rPr>
                        <a:t>在软件开发实训中，能够承担好自己的团队职责，且能与成品协同工作。</a:t>
                      </a:r>
                      <a:endParaRPr lang="zh-CN" altLang="en-US" sz="1400" b="0" spc="120" baseline="0" dirty="0">
                        <a:solidFill>
                          <a:schemeClr val="tx1"/>
                        </a:solidFill>
                        <a:uFillTx/>
                        <a:latin typeface="Arial" panose="020B0604020202020204" pitchFamily="34" charset="0"/>
                        <a:ea typeface="阿里巴巴普惠体 M" panose="00020600040101010101" pitchFamily="18" charset="-122"/>
                      </a:endParaRPr>
                    </a:p>
                  </a:txBody>
                  <a:tcPr marL="88900" marR="88900" marT="47625" marB="47625"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bg1"/>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600" advTm="4000">
        <p14:gallery dir="l"/>
      </p:transition>
    </mc:Choice>
    <mc:Fallback>
      <p:transition spd="slow" advTm="4000">
        <p:fade/>
      </p:transition>
    </mc:Fallback>
  </mc:AlternateContent>
</p:sld>
</file>

<file path=ppt/tags/tag1.xml><?xml version="1.0" encoding="utf-8"?>
<p:tagLst xmlns:p="http://schemas.openxmlformats.org/presentationml/2006/main">
  <p:tag name="MH" val="20170428225007"/>
  <p:tag name="MH_LIBRARY" val="GRAPHIC"/>
  <p:tag name="MH_TYPE" val="SubTitle"/>
  <p:tag name="MH_ORDER" val="2"/>
</p:tagLst>
</file>

<file path=ppt/tags/tag2.xml><?xml version="1.0" encoding="utf-8"?>
<p:tagLst xmlns:p="http://schemas.openxmlformats.org/presentationml/2006/main">
  <p:tag name="KSO_WM_UNIT_TABLE_BEAUTIFY" val="smartTable{f25cff43-4e7e-45d8-886b-b0d3946ffd98}"/>
  <p:tag name="KSO_WM_UNIT_VALUE" val="1284*2694"/>
  <p:tag name="KSO_WM_UNIT_HIGHLIGHT" val="0"/>
  <p:tag name="KSO_WM_UNIT_COMPATIBLE" val="0"/>
  <p:tag name="KSO_WM_UNIT_DIAGRAM_ISNUMVISUAL" val="0"/>
  <p:tag name="KSO_WM_UNIT_DIAGRAM_ISREFERUNIT" val="0"/>
  <p:tag name="KSO_WM_UNIT_TYPE" val="β"/>
  <p:tag name="KSO_WM_UNIT_INDEX" val="1"/>
  <p:tag name="KSO_WM_UNIT_ID" val="mixed20203806_1*β*1"/>
  <p:tag name="KSO_WM_TEMPLATE_CATEGORY" val="mixed"/>
  <p:tag name="KSO_WM_TEMPLATE_INDEX" val="20203806"/>
  <p:tag name="KSO_WM_UNIT_LAYERLEVEL" val="1"/>
  <p:tag name="KSO_WM_TAG_VERSION" val="1.0"/>
  <p:tag name="KSO_WM_BEAUTIFY_FLAG" val="#wm#"/>
</p:tagLst>
</file>

<file path=ppt/tags/tag3.xml><?xml version="1.0" encoding="utf-8"?>
<p:tagLst xmlns:p="http://schemas.openxmlformats.org/presentationml/2006/main">
  <p:tag name="MH" val="20170428225007"/>
  <p:tag name="MH_LIBRARY" val="GRAPHIC"/>
  <p:tag name="MH_TYPE" val="SubTitle"/>
  <p:tag name="MH_ORDER" val="2"/>
</p:tagLst>
</file>

<file path=ppt/tags/tag4.xml><?xml version="1.0" encoding="utf-8"?>
<p:tagLst xmlns:p="http://schemas.openxmlformats.org/presentationml/2006/main">
  <p:tag name="COMMONDATA" val="eyJoZGlkIjoiY2MxNGYyMjE0MDQwNWIwOWY2ZjM3MTI2ZWMyZjgzZjIifQ=="/>
</p:tagLst>
</file>

<file path=ppt/theme/theme1.xml><?xml version="1.0" encoding="utf-8"?>
<a:theme xmlns:a="http://schemas.openxmlformats.org/drawingml/2006/main" name="第一PPT，www.1ppt.com">
  <a:themeElements>
    <a:clrScheme name="自定义 1">
      <a:dk1>
        <a:srgbClr val="000000"/>
      </a:dk1>
      <a:lt1>
        <a:srgbClr val="FFFFFF"/>
      </a:lt1>
      <a:dk2>
        <a:srgbClr val="000000"/>
      </a:dk2>
      <a:lt2>
        <a:srgbClr val="FFFFFF"/>
      </a:lt2>
      <a:accent1>
        <a:srgbClr val="4B8E95"/>
      </a:accent1>
      <a:accent2>
        <a:srgbClr val="000000"/>
      </a:accent2>
      <a:accent3>
        <a:srgbClr val="4B5050"/>
      </a:accent3>
      <a:accent4>
        <a:srgbClr val="91969B"/>
      </a:accent4>
      <a:accent5>
        <a:srgbClr val="4B5050"/>
      </a:accent5>
      <a:accent6>
        <a:srgbClr val="91969B"/>
      </a:accent6>
      <a:hlink>
        <a:srgbClr val="F33B48"/>
      </a:hlink>
      <a:folHlink>
        <a:srgbClr val="FFC000"/>
      </a:folHlink>
    </a:clrScheme>
    <a:fontScheme name="mquskr1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1956</Words>
  <Application>WPS 演示</Application>
  <PresentationFormat>自定义</PresentationFormat>
  <Paragraphs>224</Paragraphs>
  <Slides>21</Slides>
  <Notes>17</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21</vt:i4>
      </vt:variant>
    </vt:vector>
  </HeadingPairs>
  <TitlesOfParts>
    <vt:vector size="40" baseType="lpstr">
      <vt:lpstr>Arial</vt:lpstr>
      <vt:lpstr>宋体</vt:lpstr>
      <vt:lpstr>Wingdings</vt:lpstr>
      <vt:lpstr>阿里巴巴普惠体 M</vt:lpstr>
      <vt:lpstr>阿里巴巴普惠体 L</vt:lpstr>
      <vt:lpstr>微软雅黑</vt:lpstr>
      <vt:lpstr>方正正大黑简体</vt:lpstr>
      <vt:lpstr>仿宋_GB2312</vt:lpstr>
      <vt:lpstr>Arial Unicode MS</vt:lpstr>
      <vt:lpstr>Aller Light</vt:lpstr>
      <vt:lpstr>U.S. 101</vt:lpstr>
      <vt:lpstr>Roboto</vt:lpstr>
      <vt:lpstr>Aller Light</vt:lpstr>
      <vt:lpstr>黑体</vt:lpstr>
      <vt:lpstr>仿宋</vt:lpstr>
      <vt:lpstr>Segoe Print</vt:lpstr>
      <vt:lpstr>NumberOnly</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工作总结计划</dc:title>
  <dc:creator>第一PPT</dc:creator>
  <cp:keywords>www.1ppt.com</cp:keywords>
  <dc:description>www.1ppt.com</dc:description>
  <cp:lastModifiedBy>繁华落尽、倾城殇1421487785</cp:lastModifiedBy>
  <cp:revision>46</cp:revision>
  <dcterms:created xsi:type="dcterms:W3CDTF">2021-06-28T00:59:00Z</dcterms:created>
  <dcterms:modified xsi:type="dcterms:W3CDTF">2022-07-03T00:56:05Z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38A54D071AC846F7AFEA566D06425F95</vt:lpwstr>
  </property>
  <property fmtid="{D5CDD505-2E9C-101B-9397-08002B2CF9AE}" pid="3" name="KSOProductBuildVer">
    <vt:lpwstr>2052-11.1.0.9192</vt:lpwstr>
  </property>
</Properties>
</file>

<file path=docProps/thumbnail.jpeg>
</file>